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98" r:id="rId26"/>
    <p:sldId id="281" r:id="rId27"/>
    <p:sldId id="280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3" r:id="rId37"/>
    <p:sldId id="291" r:id="rId38"/>
    <p:sldId id="294" r:id="rId39"/>
    <p:sldId id="295" r:id="rId40"/>
    <p:sldId id="296" r:id="rId41"/>
    <p:sldId id="299" r:id="rId42"/>
    <p:sldId id="300" r:id="rId43"/>
    <p:sldId id="301" r:id="rId44"/>
    <p:sldId id="302" r:id="rId45"/>
    <p:sldId id="305" r:id="rId46"/>
    <p:sldId id="297" r:id="rId47"/>
    <p:sldId id="336" r:id="rId48"/>
    <p:sldId id="337" r:id="rId49"/>
    <p:sldId id="308" r:id="rId50"/>
    <p:sldId id="313" r:id="rId51"/>
    <p:sldId id="314" r:id="rId52"/>
    <p:sldId id="333" r:id="rId53"/>
    <p:sldId id="306" r:id="rId54"/>
    <p:sldId id="315" r:id="rId55"/>
    <p:sldId id="334" r:id="rId56"/>
    <p:sldId id="338" r:id="rId57"/>
    <p:sldId id="339" r:id="rId58"/>
    <p:sldId id="340" r:id="rId59"/>
    <p:sldId id="341" r:id="rId60"/>
    <p:sldId id="342" r:id="rId61"/>
    <p:sldId id="312" r:id="rId62"/>
    <p:sldId id="329" r:id="rId63"/>
    <p:sldId id="317" r:id="rId64"/>
    <p:sldId id="322" r:id="rId65"/>
    <p:sldId id="323" r:id="rId66"/>
    <p:sldId id="326" r:id="rId67"/>
    <p:sldId id="327" r:id="rId68"/>
    <p:sldId id="349" r:id="rId69"/>
    <p:sldId id="328" r:id="rId70"/>
    <p:sldId id="325" r:id="rId71"/>
    <p:sldId id="321" r:id="rId72"/>
    <p:sldId id="318" r:id="rId73"/>
    <p:sldId id="335" r:id="rId74"/>
    <p:sldId id="346" r:id="rId75"/>
    <p:sldId id="347" r:id="rId76"/>
    <p:sldId id="348" r:id="rId77"/>
    <p:sldId id="345" r:id="rId78"/>
    <p:sldId id="344" r:id="rId79"/>
    <p:sldId id="343" r:id="rId80"/>
    <p:sldId id="320" r:id="rId81"/>
    <p:sldId id="309" r:id="rId82"/>
    <p:sldId id="330" r:id="rId83"/>
    <p:sldId id="332" r:id="rId84"/>
    <p:sldId id="331" r:id="rId85"/>
    <p:sldId id="290" r:id="rId86"/>
    <p:sldId id="292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B35D"/>
    <a:srgbClr val="E84B3E"/>
    <a:srgbClr val="AA76B5"/>
    <a:srgbClr val="FFAB12"/>
    <a:srgbClr val="121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5BE2A1-CDC2-4BDC-9002-B586D0BC7E2D}" v="17" dt="2022-04-28T14:32:45.214"/>
    <p1510:client id="{41551D48-8A7F-45D6-B57B-81136B31AE2F}" v="1" dt="2022-04-26T14:54:11.783"/>
    <p1510:client id="{44CCB87D-AF72-4108-8C78-825F576C5751}" v="2" dt="2022-04-21T12:52:30.085"/>
    <p1510:client id="{850DCC64-8747-4D11-85F1-66082B47DA98}" v="12" dt="2022-05-02T12:36:38.391"/>
    <p1510:client id="{B7490E4F-7931-4268-8FAC-BC5E9D6AD90F}" v="27" dt="2022-09-06T13:53:18.393"/>
    <p1510:client id="{F63AB99B-B088-4507-97A5-618337D79E60}" v="22" dt="2022-04-27T13:38:07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nyang Hong" userId="37c84c1d3541fc41" providerId="Windows Live" clId="Web-{3A5BE2A1-CDC2-4BDC-9002-B586D0BC7E2D}"/>
    <pc:docChg chg="modSld">
      <pc:chgData name="Xunyang Hong" userId="37c84c1d3541fc41" providerId="Windows Live" clId="Web-{3A5BE2A1-CDC2-4BDC-9002-B586D0BC7E2D}" dt="2022-04-28T14:32:45.214" v="13" actId="14100"/>
      <pc:docMkLst>
        <pc:docMk/>
      </pc:docMkLst>
      <pc:sldChg chg="addSp delSp modSp">
        <pc:chgData name="Xunyang Hong" userId="37c84c1d3541fc41" providerId="Windows Live" clId="Web-{3A5BE2A1-CDC2-4BDC-9002-B586D0BC7E2D}" dt="2022-04-28T14:32:45.214" v="13" actId="14100"/>
        <pc:sldMkLst>
          <pc:docMk/>
          <pc:sldMk cId="1655110302" sldId="323"/>
        </pc:sldMkLst>
        <pc:spChg chg="add del">
          <ac:chgData name="Xunyang Hong" userId="37c84c1d3541fc41" providerId="Windows Live" clId="Web-{3A5BE2A1-CDC2-4BDC-9002-B586D0BC7E2D}" dt="2022-04-28T11:50:51.195" v="7"/>
          <ac:spMkLst>
            <pc:docMk/>
            <pc:sldMk cId="1655110302" sldId="323"/>
            <ac:spMk id="2" creationId="{61ADA532-11A7-64F0-5D0B-E309CA017F66}"/>
          </ac:spMkLst>
        </pc:spChg>
        <pc:grpChg chg="mod">
          <ac:chgData name="Xunyang Hong" userId="37c84c1d3541fc41" providerId="Windows Live" clId="Web-{3A5BE2A1-CDC2-4BDC-9002-B586D0BC7E2D}" dt="2022-04-28T11:50:49.851" v="5" actId="1076"/>
          <ac:grpSpMkLst>
            <pc:docMk/>
            <pc:sldMk cId="1655110302" sldId="323"/>
            <ac:grpSpMk id="72" creationId="{5EB9804D-C7F6-412E-A7B0-569F096D790C}"/>
          </ac:grpSpMkLst>
        </pc:grpChg>
        <pc:grpChg chg="mod">
          <ac:chgData name="Xunyang Hong" userId="37c84c1d3541fc41" providerId="Windows Live" clId="Web-{3A5BE2A1-CDC2-4BDC-9002-B586D0BC7E2D}" dt="2022-04-28T14:32:45.214" v="13" actId="14100"/>
          <ac:grpSpMkLst>
            <pc:docMk/>
            <pc:sldMk cId="1655110302" sldId="323"/>
            <ac:grpSpMk id="73" creationId="{88315AB6-9532-479A-B4AD-00F14A19294C}"/>
          </ac:grpSpMkLst>
        </pc:grpChg>
      </pc:sldChg>
      <pc:sldChg chg="modSp">
        <pc:chgData name="Xunyang Hong" userId="37c84c1d3541fc41" providerId="Windows Live" clId="Web-{3A5BE2A1-CDC2-4BDC-9002-B586D0BC7E2D}" dt="2022-04-28T12:41:23.375" v="12" actId="14100"/>
        <pc:sldMkLst>
          <pc:docMk/>
          <pc:sldMk cId="2969204401" sldId="327"/>
        </pc:sldMkLst>
        <pc:grpChg chg="mod">
          <ac:chgData name="Xunyang Hong" userId="37c84c1d3541fc41" providerId="Windows Live" clId="Web-{3A5BE2A1-CDC2-4BDC-9002-B586D0BC7E2D}" dt="2022-04-28T12:41:15.047" v="10" actId="1076"/>
          <ac:grpSpMkLst>
            <pc:docMk/>
            <pc:sldMk cId="2969204401" sldId="327"/>
            <ac:grpSpMk id="72" creationId="{5EB9804D-C7F6-412E-A7B0-569F096D790C}"/>
          </ac:grpSpMkLst>
        </pc:grpChg>
        <pc:grpChg chg="mod">
          <ac:chgData name="Xunyang Hong" userId="37c84c1d3541fc41" providerId="Windows Live" clId="Web-{3A5BE2A1-CDC2-4BDC-9002-B586D0BC7E2D}" dt="2022-04-28T12:41:23.375" v="12" actId="14100"/>
          <ac:grpSpMkLst>
            <pc:docMk/>
            <pc:sldMk cId="2969204401" sldId="327"/>
            <ac:grpSpMk id="73" creationId="{88315AB6-9532-479A-B4AD-00F14A19294C}"/>
          </ac:grpSpMkLst>
        </pc:grpChg>
      </pc:sldChg>
    </pc:docChg>
  </pc:docChgLst>
  <pc:docChgLst>
    <pc:chgData name="Xunyang Hong" userId="37c84c1d3541fc41" providerId="Windows Live" clId="Web-{F63AB99B-B088-4507-97A5-618337D79E60}"/>
    <pc:docChg chg="modSld">
      <pc:chgData name="Xunyang Hong" userId="37c84c1d3541fc41" providerId="Windows Live" clId="Web-{F63AB99B-B088-4507-97A5-618337D79E60}" dt="2022-04-27T13:38:04.827" v="1" actId="1076"/>
      <pc:docMkLst>
        <pc:docMk/>
      </pc:docMkLst>
      <pc:sldChg chg="modSp">
        <pc:chgData name="Xunyang Hong" userId="37c84c1d3541fc41" providerId="Windows Live" clId="Web-{F63AB99B-B088-4507-97A5-618337D79E60}" dt="2022-04-27T13:38:04.827" v="1" actId="1076"/>
        <pc:sldMkLst>
          <pc:docMk/>
          <pc:sldMk cId="2176195129" sldId="273"/>
        </pc:sldMkLst>
        <pc:picChg chg="mod">
          <ac:chgData name="Xunyang Hong" userId="37c84c1d3541fc41" providerId="Windows Live" clId="Web-{F63AB99B-B088-4507-97A5-618337D79E60}" dt="2022-04-27T13:38:04.827" v="1" actId="1076"/>
          <ac:picMkLst>
            <pc:docMk/>
            <pc:sldMk cId="2176195129" sldId="273"/>
            <ac:picMk id="27" creationId="{FE0B2404-6DC6-4F47-A04B-333BED308D4F}"/>
          </ac:picMkLst>
        </pc:picChg>
      </pc:sldChg>
    </pc:docChg>
  </pc:docChgLst>
  <pc:docChgLst>
    <pc:chgData name="Xunyang Hong" userId="37c84c1d3541fc41" providerId="Windows Live" clId="Web-{44CCB87D-AF72-4108-8C78-825F576C5751}"/>
    <pc:docChg chg="modSld">
      <pc:chgData name="Xunyang Hong" userId="37c84c1d3541fc41" providerId="Windows Live" clId="Web-{44CCB87D-AF72-4108-8C78-825F576C5751}" dt="2022-04-21T12:52:30.085" v="1" actId="1076"/>
      <pc:docMkLst>
        <pc:docMk/>
      </pc:docMkLst>
      <pc:sldChg chg="modSp">
        <pc:chgData name="Xunyang Hong" userId="37c84c1d3541fc41" providerId="Windows Live" clId="Web-{44CCB87D-AF72-4108-8C78-825F576C5751}" dt="2022-04-21T12:52:30.085" v="1" actId="1076"/>
        <pc:sldMkLst>
          <pc:docMk/>
          <pc:sldMk cId="2644248174" sldId="345"/>
        </pc:sldMkLst>
        <pc:grpChg chg="mod">
          <ac:chgData name="Xunyang Hong" userId="37c84c1d3541fc41" providerId="Windows Live" clId="Web-{44CCB87D-AF72-4108-8C78-825F576C5751}" dt="2022-04-21T12:52:30.085" v="1" actId="1076"/>
          <ac:grpSpMkLst>
            <pc:docMk/>
            <pc:sldMk cId="2644248174" sldId="345"/>
            <ac:grpSpMk id="2" creationId="{0C6EAB92-DA42-4242-8F84-CC30FA579E24}"/>
          </ac:grpSpMkLst>
        </pc:grpChg>
      </pc:sldChg>
    </pc:docChg>
  </pc:docChgLst>
  <pc:docChgLst>
    <pc:chgData name="Xunyang Hong" userId="37c84c1d3541fc41" providerId="Windows Live" clId="Web-{850DCC64-8747-4D11-85F1-66082B47DA98}"/>
    <pc:docChg chg="addSld modSld">
      <pc:chgData name="Xunyang Hong" userId="37c84c1d3541fc41" providerId="Windows Live" clId="Web-{850DCC64-8747-4D11-85F1-66082B47DA98}" dt="2022-05-02T12:36:38.391" v="11" actId="14100"/>
      <pc:docMkLst>
        <pc:docMk/>
      </pc:docMkLst>
      <pc:sldChg chg="addSp delSp modSp new">
        <pc:chgData name="Xunyang Hong" userId="37c84c1d3541fc41" providerId="Windows Live" clId="Web-{850DCC64-8747-4D11-85F1-66082B47DA98}" dt="2022-05-02T12:36:38.391" v="11" actId="14100"/>
        <pc:sldMkLst>
          <pc:docMk/>
          <pc:sldMk cId="2607222185" sldId="349"/>
        </pc:sldMkLst>
        <pc:spChg chg="del">
          <ac:chgData name="Xunyang Hong" userId="37c84c1d3541fc41" providerId="Windows Live" clId="Web-{850DCC64-8747-4D11-85F1-66082B47DA98}" dt="2022-05-02T12:34:44.357" v="2"/>
          <ac:spMkLst>
            <pc:docMk/>
            <pc:sldMk cId="2607222185" sldId="349"/>
            <ac:spMk id="2" creationId="{8714D6D9-D55D-6D7C-280C-4F2826608DA4}"/>
          </ac:spMkLst>
        </pc:spChg>
        <pc:spChg chg="del">
          <ac:chgData name="Xunyang Hong" userId="37c84c1d3541fc41" providerId="Windows Live" clId="Web-{850DCC64-8747-4D11-85F1-66082B47DA98}" dt="2022-05-02T12:34:46.654" v="3"/>
          <ac:spMkLst>
            <pc:docMk/>
            <pc:sldMk cId="2607222185" sldId="349"/>
            <ac:spMk id="3" creationId="{2A332B4C-298B-C8B8-939E-51BB5F9EF680}"/>
          </ac:spMkLst>
        </pc:spChg>
        <pc:grpChg chg="add">
          <ac:chgData name="Xunyang Hong" userId="37c84c1d3541fc41" providerId="Windows Live" clId="Web-{850DCC64-8747-4D11-85F1-66082B47DA98}" dt="2022-05-02T12:34:35.935" v="1"/>
          <ac:grpSpMkLst>
            <pc:docMk/>
            <pc:sldMk cId="2607222185" sldId="349"/>
            <ac:grpSpMk id="11" creationId="{CD0C1947-B435-3924-5844-9FEECBE75F19}"/>
          </ac:grpSpMkLst>
        </pc:grpChg>
        <pc:grpChg chg="add mod">
          <ac:chgData name="Xunyang Hong" userId="37c84c1d3541fc41" providerId="Windows Live" clId="Web-{850DCC64-8747-4D11-85F1-66082B47DA98}" dt="2022-05-02T12:36:30.422" v="8" actId="1076"/>
          <ac:grpSpMkLst>
            <pc:docMk/>
            <pc:sldMk cId="2607222185" sldId="349"/>
            <ac:grpSpMk id="19" creationId="{9D42416E-D7DB-73EC-86A0-D6E25BDE15DF}"/>
          </ac:grpSpMkLst>
        </pc:grpChg>
        <pc:grpChg chg="add">
          <ac:chgData name="Xunyang Hong" userId="37c84c1d3541fc41" providerId="Windows Live" clId="Web-{850DCC64-8747-4D11-85F1-66082B47DA98}" dt="2022-05-02T12:36:23.969" v="7"/>
          <ac:grpSpMkLst>
            <pc:docMk/>
            <pc:sldMk cId="2607222185" sldId="349"/>
            <ac:grpSpMk id="27" creationId="{1DE38791-6C19-C262-10A1-E2689E883303}"/>
          </ac:grpSpMkLst>
        </pc:grpChg>
        <pc:grpChg chg="add mod">
          <ac:chgData name="Xunyang Hong" userId="37c84c1d3541fc41" providerId="Windows Live" clId="Web-{850DCC64-8747-4D11-85F1-66082B47DA98}" dt="2022-05-02T12:36:38.391" v="11" actId="14100"/>
          <ac:grpSpMkLst>
            <pc:docMk/>
            <pc:sldMk cId="2607222185" sldId="349"/>
            <ac:grpSpMk id="35" creationId="{01DB56AF-E7D5-0ED6-A3BB-6E9CBE0DD448}"/>
          </ac:grpSpMkLst>
        </pc:grpChg>
      </pc:sldChg>
    </pc:docChg>
  </pc:docChgLst>
  <pc:docChgLst>
    <pc:chgData name="Xunyang Hong" userId="37c84c1d3541fc41" providerId="Windows Live" clId="Web-{B7490E4F-7931-4268-8FAC-BC5E9D6AD90F}"/>
    <pc:docChg chg="modSld">
      <pc:chgData name="Xunyang Hong" userId="37c84c1d3541fc41" providerId="Windows Live" clId="Web-{B7490E4F-7931-4268-8FAC-BC5E9D6AD90F}" dt="2022-09-06T13:53:18.393" v="19"/>
      <pc:docMkLst>
        <pc:docMk/>
      </pc:docMkLst>
      <pc:sldChg chg="addSp delSp modSp">
        <pc:chgData name="Xunyang Hong" userId="37c84c1d3541fc41" providerId="Windows Live" clId="Web-{B7490E4F-7931-4268-8FAC-BC5E9D6AD90F}" dt="2022-09-06T13:53:18.393" v="19"/>
        <pc:sldMkLst>
          <pc:docMk/>
          <pc:sldMk cId="2402732331" sldId="298"/>
        </pc:sldMkLst>
        <pc:spChg chg="add del">
          <ac:chgData name="Xunyang Hong" userId="37c84c1d3541fc41" providerId="Windows Live" clId="Web-{B7490E4F-7931-4268-8FAC-BC5E9D6AD90F}" dt="2022-09-06T13:53:16.987" v="18"/>
          <ac:spMkLst>
            <pc:docMk/>
            <pc:sldMk cId="2402732331" sldId="298"/>
            <ac:spMk id="12" creationId="{97245514-FB11-477E-9090-BC94D5217495}"/>
          </ac:spMkLst>
        </pc:spChg>
        <pc:spChg chg="add del">
          <ac:chgData name="Xunyang Hong" userId="37c84c1d3541fc41" providerId="Windows Live" clId="Web-{B7490E4F-7931-4268-8FAC-BC5E9D6AD90F}" dt="2022-09-06T13:53:15.393" v="17"/>
          <ac:spMkLst>
            <pc:docMk/>
            <pc:sldMk cId="2402732331" sldId="298"/>
            <ac:spMk id="13" creationId="{52B5201A-81AB-485E-8495-ED33B3141938}"/>
          </ac:spMkLst>
        </pc:spChg>
        <pc:spChg chg="add del">
          <ac:chgData name="Xunyang Hong" userId="37c84c1d3541fc41" providerId="Windows Live" clId="Web-{B7490E4F-7931-4268-8FAC-BC5E9D6AD90F}" dt="2022-09-06T13:53:18.393" v="19"/>
          <ac:spMkLst>
            <pc:docMk/>
            <pc:sldMk cId="2402732331" sldId="298"/>
            <ac:spMk id="15" creationId="{D4D0698A-35A5-47AE-867C-00D090593EB7}"/>
          </ac:spMkLst>
        </pc:spChg>
        <pc:spChg chg="add del">
          <ac:chgData name="Xunyang Hong" userId="37c84c1d3541fc41" providerId="Windows Live" clId="Web-{B7490E4F-7931-4268-8FAC-BC5E9D6AD90F}" dt="2022-09-06T13:53:13.690" v="16"/>
          <ac:spMkLst>
            <pc:docMk/>
            <pc:sldMk cId="2402732331" sldId="298"/>
            <ac:spMk id="17" creationId="{15A5E9EF-58CF-4D5C-A202-81C1836CB30C}"/>
          </ac:spMkLst>
        </pc:spChg>
        <pc:picChg chg="add del mod">
          <ac:chgData name="Xunyang Hong" userId="37c84c1d3541fc41" providerId="Windows Live" clId="Web-{B7490E4F-7931-4268-8FAC-BC5E9D6AD90F}" dt="2022-09-06T13:51:13.123" v="4"/>
          <ac:picMkLst>
            <pc:docMk/>
            <pc:sldMk cId="2402732331" sldId="298"/>
            <ac:picMk id="2" creationId="{3EB5CF39-DD5D-2261-5840-C02775000683}"/>
          </ac:picMkLst>
        </pc:picChg>
        <pc:picChg chg="add del mod">
          <ac:chgData name="Xunyang Hong" userId="37c84c1d3541fc41" providerId="Windows Live" clId="Web-{B7490E4F-7931-4268-8FAC-BC5E9D6AD90F}" dt="2022-09-06T13:53:09.612" v="15" actId="1076"/>
          <ac:picMkLst>
            <pc:docMk/>
            <pc:sldMk cId="2402732331" sldId="298"/>
            <ac:picMk id="5" creationId="{2197B2A4-5729-40D3-AF44-C0CE6CF98907}"/>
          </ac:picMkLst>
        </pc:picChg>
      </pc:sldChg>
    </pc:docChg>
  </pc:docChgLst>
  <pc:docChgLst>
    <pc:chgData name="Xunyang Hong" userId="37c84c1d3541fc41" providerId="Windows Live" clId="Web-{41551D48-8A7F-45D6-B57B-81136B31AE2F}"/>
    <pc:docChg chg="modSld">
      <pc:chgData name="Xunyang Hong" userId="37c84c1d3541fc41" providerId="Windows Live" clId="Web-{41551D48-8A7F-45D6-B57B-81136B31AE2F}" dt="2022-04-26T14:54:11.783" v="0" actId="1076"/>
      <pc:docMkLst>
        <pc:docMk/>
      </pc:docMkLst>
      <pc:sldChg chg="modSp">
        <pc:chgData name="Xunyang Hong" userId="37c84c1d3541fc41" providerId="Windows Live" clId="Web-{41551D48-8A7F-45D6-B57B-81136B31AE2F}" dt="2022-04-26T14:54:11.783" v="0" actId="1076"/>
        <pc:sldMkLst>
          <pc:docMk/>
          <pc:sldMk cId="1628287129" sldId="284"/>
        </pc:sldMkLst>
        <pc:picChg chg="mod">
          <ac:chgData name="Xunyang Hong" userId="37c84c1d3541fc41" providerId="Windows Live" clId="Web-{41551D48-8A7F-45D6-B57B-81136B31AE2F}" dt="2022-04-26T14:54:11.783" v="0" actId="1076"/>
          <ac:picMkLst>
            <pc:docMk/>
            <pc:sldMk cId="1628287129" sldId="284"/>
            <ac:picMk id="5" creationId="{2552B836-17E8-4B89-B7E1-9A125DAE22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DA9A7-F506-497E-B37D-F2BFC58E2C5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1C6DB-A55B-4D3B-B256-5927309C3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35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C6DB-A55B-4D3B-B256-5927309C33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2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A7C3-ED99-4821-9114-48B25772904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25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23943-8525-4F83-AB1F-0CA9167C2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F45FB5-2F87-478D-B9BA-07C291300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5BB718-C6E5-47B1-8F12-142BDD5E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7136-EA3C-49BB-8729-B309873B1B1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089CA7-0374-4B63-8056-CF256E4AB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EB3472-ECE0-448D-9D63-FE7F2A68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30CC8-4084-4BBA-8AE0-E0E5811C5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24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0A3AC-86CE-49C5-83BD-3DF54659A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B14BC8-AA4A-4520-8D90-5D573068A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1B2B45-468B-4D01-B712-926B848A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7136-EA3C-49BB-8729-B309873B1B1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7ED6E9-9606-4ACB-9341-3C0888E6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55B9E7-D7E6-4BB3-B462-0FEBD600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30CC8-4084-4BBA-8AE0-E0E5811C5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60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03607AC-60A4-4FD7-8A2E-15DE5F1A45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61F41B-EDF3-4293-8856-377CE7587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D10CCF-BDCB-4BCA-8F78-3BAD0A3E4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7136-EA3C-49BB-8729-B309873B1B1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46A591-0910-4FC7-9681-93BEA36DA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8DCD8A-11F1-4B19-A2D2-BD553A6A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30CC8-4084-4BBA-8AE0-E0E5811C5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79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674D4-21C4-4806-83DC-DE5EDF09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9124C9-07BF-498B-805F-839281F5E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E4996A-8226-439F-AAC7-620FE4B6F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7136-EA3C-49BB-8729-B309873B1B1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B82EEB-37EB-4165-94A9-98D08E88D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BD6DCB-3309-45EE-BD2B-5205BC3E4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30CC8-4084-4BBA-8AE0-E0E5811C5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8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E698C-92C7-4A6C-9C24-9F3BE02FA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30A1CB-176F-4561-8A22-EAEB678FE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9E4524-6970-4D78-BB40-3C2AE8EDE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7136-EA3C-49BB-8729-B309873B1B1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0FC8F4-F5D8-4928-B28F-671F01BBD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AD2867-7A38-4B65-BCD9-792B775E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30CC8-4084-4BBA-8AE0-E0E5811C5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82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CEDE6-1276-4430-80B7-049BBCD3D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2C7CB7-FB04-45D9-BE11-06FB24DAA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5F25EA-0BD2-4843-A1A5-247232149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B567BB-08EF-4510-B13F-5D508C859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7136-EA3C-49BB-8729-B309873B1B1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01615D-0F62-4667-A478-DCA8C4BB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41BE8B-2EBF-45A6-8DBF-DB1ACEE96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30CC8-4084-4BBA-8AE0-E0E5811C5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0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EA5F9-50DA-4AFA-BFC9-4B605719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AF3EEE-7EBC-4A68-924C-257143C50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4B02EF-B8D2-436C-B576-4509495C9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6A5902-741A-40BF-B8A0-46949E112A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2E28D6-D188-4646-B6A8-99E4D1650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6620E93-B0CE-439A-9DDD-DA392226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7136-EA3C-49BB-8729-B309873B1B1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FE1210-D27C-4D5A-A5DA-2C903886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46A78E2-FE21-47D3-9C73-2CBD21BD4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30CC8-4084-4BBA-8AE0-E0E5811C5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34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B8C6D-AF87-45D9-B49A-7E72EE09F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78214B-639E-418B-A2A5-1C55CCEC4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7136-EA3C-49BB-8729-B309873B1B1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E2F8559-C8C1-4AAB-AF00-28859C9A1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9B2167-6798-4402-AFD0-8805DE89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30CC8-4084-4BBA-8AE0-E0E5811C5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02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B23965-CF2F-4825-B45F-A9E9FA4F4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7136-EA3C-49BB-8729-B309873B1B1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83DE10-CDEA-4380-95D3-528857A3F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786F27-1EC2-4E54-B88B-EE765202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30CC8-4084-4BBA-8AE0-E0E5811C5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73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4DABC-6F7B-4B01-8D2C-0D8E2D12E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DF2D44-39F4-4B89-8681-B293707A5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BC41C7-7E7B-4A65-A61D-A21ADA80C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93E0A2-2659-4D3E-8202-A42D5643D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7136-EA3C-49BB-8729-B309873B1B1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EEF5A4-B251-4F6E-A591-3E2D634AE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0824F6-EC5C-41B0-887E-FC134CCA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30CC8-4084-4BBA-8AE0-E0E5811C5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6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BC35BE-4F14-4D76-ACC3-B48511D5C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DFFCC2-4C3D-44D1-AE46-90A4ACCDC4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4857FE-B909-43A1-9B62-5868A0AD6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E0DA97-D923-4B32-91C2-0DC0636DD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7136-EA3C-49BB-8729-B309873B1B1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A434D3-FDFE-40F7-8867-71A55C1B0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5A1467-EB31-4E86-BB52-2BA53D96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30CC8-4084-4BBA-8AE0-E0E5811C5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38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28CCCD-4813-42DC-9620-7A8733F6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CCADA1-5DF3-43D4-A9E7-3AD68B299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70401D-6AC6-41D7-BE87-34BCBED7C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77136-EA3C-49BB-8729-B309873B1B10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C34F4D-B93B-4977-90D5-7F8C56035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D9D15E-85DE-4970-8EFF-654EB5127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30CC8-4084-4BBA-8AE0-E0E5811C5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9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9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7.png"/><Relationship Id="rId7" Type="http://schemas.openxmlformats.org/officeDocument/2006/relationships/image" Target="../media/image8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7.png"/><Relationship Id="rId7" Type="http://schemas.openxmlformats.org/officeDocument/2006/relationships/image" Target="../media/image8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7.png"/><Relationship Id="rId7" Type="http://schemas.openxmlformats.org/officeDocument/2006/relationships/image" Target="../media/image9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7.png"/><Relationship Id="rId7" Type="http://schemas.openxmlformats.org/officeDocument/2006/relationships/image" Target="../media/image9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56FCEE-454E-47A5-8700-6A364BCBB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3214"/>
            <a:ext cx="9144000" cy="1034911"/>
          </a:xfrm>
        </p:spPr>
        <p:txBody>
          <a:bodyPr>
            <a:normAutofit/>
          </a:bodyPr>
          <a:lstStyle/>
          <a:p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O K-edge phonon in Eu-LSCO-p125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4BCBB0-B608-4436-8B94-F36235C7BC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Beamline: I21</a:t>
            </a:r>
          </a:p>
          <a:p>
            <a:r>
              <a:rPr lang="en-US"/>
              <a:t>Proposal: MM29011-1</a:t>
            </a:r>
          </a:p>
          <a:p>
            <a:r>
              <a:rPr lang="en-US"/>
              <a:t>Time: 2021.10.08-11 (9 shifts)</a:t>
            </a:r>
          </a:p>
        </p:txBody>
      </p:sp>
    </p:spTree>
    <p:extLst>
      <p:ext uri="{BB962C8B-B14F-4D97-AF65-F5344CB8AC3E}">
        <p14:creationId xmlns:p14="http://schemas.microsoft.com/office/powerpoint/2010/main" val="411199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E892DF-2BA7-4DF2-82A9-6E2EDBBC3304}"/>
              </a:ext>
            </a:extLst>
          </p:cNvPr>
          <p:cNvSpPr txBox="1"/>
          <p:nvPr/>
        </p:nvSpPr>
        <p:spPr>
          <a:xfrm>
            <a:off x="0" y="0"/>
            <a:ext cx="5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High-res Q-scan (20 um slit)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206426 until 206554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B5BD652-711E-4D65-B7F8-76DE19934F77}"/>
              </a:ext>
            </a:extLst>
          </p:cNvPr>
          <p:cNvGrpSpPr/>
          <p:nvPr/>
        </p:nvGrpSpPr>
        <p:grpSpPr>
          <a:xfrm>
            <a:off x="0" y="738000"/>
            <a:ext cx="11298462" cy="6120000"/>
            <a:chOff x="0" y="738000"/>
            <a:chExt cx="11298462" cy="6120000"/>
          </a:xfrm>
        </p:grpSpPr>
        <p:pic>
          <p:nvPicPr>
            <p:cNvPr id="3" name="图片 2" descr="电脑屏幕截图&#10;&#10;描述已自动生成">
              <a:extLst>
                <a:ext uri="{FF2B5EF4-FFF2-40B4-BE49-F238E27FC236}">
                  <a16:creationId xmlns:a16="http://schemas.microsoft.com/office/drawing/2014/main" id="{4061FCAF-BE75-4426-9E3F-013B8A537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38000"/>
              <a:ext cx="11298462" cy="61200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326CA09-CA1C-4728-8672-38AD96E69C9A}"/>
                </a:ext>
              </a:extLst>
            </p:cNvPr>
            <p:cNvSpPr txBox="1"/>
            <p:nvPr/>
          </p:nvSpPr>
          <p:spPr>
            <a:xfrm>
              <a:off x="8116478" y="1443873"/>
              <a:ext cx="21964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Correlation energy range: -0.1,0.1</a:t>
              </a:r>
              <a:endParaRPr lang="en-US" sz="1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650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BA7649D-C7D4-40FC-8E56-074EB6B9D10C}"/>
              </a:ext>
            </a:extLst>
          </p:cNvPr>
          <p:cNvSpPr txBox="1"/>
          <p:nvPr/>
        </p:nvSpPr>
        <p:spPr>
          <a:xfrm>
            <a:off x="-1" y="0"/>
            <a:ext cx="873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Dispersion and slope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from #</a:t>
            </a:r>
            <a:r>
              <a:rPr lang="en-US" sz="1800" i="0">
                <a:effectLst/>
                <a:latin typeface="Arial" panose="020B0604020202020204" pitchFamily="34" charset="0"/>
              </a:rPr>
              <a:t>206684, phonon energy scan on C-tape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0075EC-F4EE-4394-87D4-9AD9FF26D362}"/>
              </a:ext>
            </a:extLst>
          </p:cNvPr>
          <p:cNvSpPr txBox="1"/>
          <p:nvPr/>
        </p:nvSpPr>
        <p:spPr>
          <a:xfrm>
            <a:off x="0" y="303321"/>
            <a:ext cx="8735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This is for the ultra-high-res data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0D32F0C-ADEE-47A1-A76E-A787A0AACF14}"/>
              </a:ext>
            </a:extLst>
          </p:cNvPr>
          <p:cNvGrpSpPr/>
          <p:nvPr/>
        </p:nvGrpSpPr>
        <p:grpSpPr>
          <a:xfrm>
            <a:off x="0" y="738000"/>
            <a:ext cx="11298462" cy="6120000"/>
            <a:chOff x="0" y="738000"/>
            <a:chExt cx="11298462" cy="6120000"/>
          </a:xfrm>
        </p:grpSpPr>
        <p:pic>
          <p:nvPicPr>
            <p:cNvPr id="5" name="图片 4" descr="图形用户界面, 应用程序&#10;&#10;描述已自动生成">
              <a:extLst>
                <a:ext uri="{FF2B5EF4-FFF2-40B4-BE49-F238E27FC236}">
                  <a16:creationId xmlns:a16="http://schemas.microsoft.com/office/drawing/2014/main" id="{05E206DB-B042-491B-A982-964BA7E1D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38000"/>
              <a:ext cx="11298462" cy="612000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219B56E-99A8-4129-AEFA-36C60B37951F}"/>
                </a:ext>
              </a:extLst>
            </p:cNvPr>
            <p:cNvSpPr/>
            <p:nvPr/>
          </p:nvSpPr>
          <p:spPr>
            <a:xfrm>
              <a:off x="8123069" y="6409677"/>
              <a:ext cx="1979719" cy="1361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3174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363F654-2E31-4799-81E4-FC00AA71F55E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Dispersion = 0.00236855 eV/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get elastic peak pos. at each energy, export the pos. from Dawn, then manually fit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56B9D3E-95DE-4F70-83F5-C89FCBA3EC03}"/>
              </a:ext>
            </a:extLst>
          </p:cNvPr>
          <p:cNvSpPr txBox="1"/>
          <p:nvPr/>
        </p:nvSpPr>
        <p:spPr>
          <a:xfrm>
            <a:off x="4296791" y="5332877"/>
            <a:ext cx="647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Energy dispersion = 1/422.19916 = 0.00236855 eV/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93B407-95AD-4022-8A3D-FB00D957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01" y="4233230"/>
            <a:ext cx="3224668" cy="25686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273E48-1648-40E3-AEA6-2EA71D3AB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220" y="591281"/>
            <a:ext cx="5218105" cy="32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C3B84C-6BB8-4987-B204-C5BF12D97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1281"/>
            <a:ext cx="6520841" cy="3240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C1E2F17-F129-4B9B-A71F-E4B30A6C00E5}"/>
              </a:ext>
            </a:extLst>
          </p:cNvPr>
          <p:cNvSpPr txBox="1"/>
          <p:nvPr/>
        </p:nvSpPr>
        <p:spPr>
          <a:xfrm>
            <a:off x="136675" y="1093719"/>
            <a:ext cx="1289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i="0">
                <a:effectLst/>
                <a:latin typeface="Arial" panose="020B0604020202020204" pitchFamily="34" charset="0"/>
              </a:rPr>
              <a:t>206684</a:t>
            </a:r>
            <a:endParaRPr 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38A0CC8-C7C0-4304-9F3E-B5563B120FC3}"/>
              </a:ext>
            </a:extLst>
          </p:cNvPr>
          <p:cNvSpPr txBox="1"/>
          <p:nvPr/>
        </p:nvSpPr>
        <p:spPr>
          <a:xfrm>
            <a:off x="0" y="303321"/>
            <a:ext cx="8735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This is for the ultra-high-res data</a:t>
            </a:r>
          </a:p>
        </p:txBody>
      </p:sp>
    </p:spTree>
    <p:extLst>
      <p:ext uri="{BB962C8B-B14F-4D97-AF65-F5344CB8AC3E}">
        <p14:creationId xmlns:p14="http://schemas.microsoft.com/office/powerpoint/2010/main" val="20235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FA45753-A522-409C-850D-AA738C4D1F3C}"/>
              </a:ext>
            </a:extLst>
          </p:cNvPr>
          <p:cNvSpPr txBox="1"/>
          <p:nvPr/>
        </p:nvSpPr>
        <p:spPr>
          <a:xfrm>
            <a:off x="0" y="0"/>
            <a:ext cx="5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Slope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take the average = -0.03212 </a:t>
            </a:r>
          </a:p>
        </p:txBody>
      </p:sp>
      <p:pic>
        <p:nvPicPr>
          <p:cNvPr id="7" name="图片 6" descr="图形用户界面, 图表, 折线图&#10;&#10;描述已自动生成">
            <a:extLst>
              <a:ext uri="{FF2B5EF4-FFF2-40B4-BE49-F238E27FC236}">
                <a16:creationId xmlns:a16="http://schemas.microsoft.com/office/drawing/2014/main" id="{FBFD1FDA-CE9F-4329-8A10-621D0C79A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000"/>
            <a:ext cx="11298462" cy="612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7722B28-AC0E-4ADC-9146-F14FFB985638}"/>
              </a:ext>
            </a:extLst>
          </p:cNvPr>
          <p:cNvSpPr txBox="1"/>
          <p:nvPr/>
        </p:nvSpPr>
        <p:spPr>
          <a:xfrm>
            <a:off x="438516" y="2159039"/>
            <a:ext cx="1289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i="0">
                <a:effectLst/>
                <a:latin typeface="Arial" panose="020B0604020202020204" pitchFamily="34" charset="0"/>
              </a:rPr>
              <a:t>206684</a:t>
            </a:r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608264-0492-4189-A94F-81DF4814F241}"/>
              </a:ext>
            </a:extLst>
          </p:cNvPr>
          <p:cNvSpPr txBox="1"/>
          <p:nvPr/>
        </p:nvSpPr>
        <p:spPr>
          <a:xfrm>
            <a:off x="0" y="303321"/>
            <a:ext cx="8735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This is for the ultra-high-res data</a:t>
            </a:r>
          </a:p>
        </p:txBody>
      </p:sp>
    </p:spTree>
    <p:extLst>
      <p:ext uri="{BB962C8B-B14F-4D97-AF65-F5344CB8AC3E}">
        <p14:creationId xmlns:p14="http://schemas.microsoft.com/office/powerpoint/2010/main" val="3109726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E892DF-2BA7-4DF2-82A9-6E2EDBBC3304}"/>
              </a:ext>
            </a:extLst>
          </p:cNvPr>
          <p:cNvSpPr txBox="1"/>
          <p:nvPr/>
        </p:nvSpPr>
        <p:spPr>
          <a:xfrm>
            <a:off x="0" y="0"/>
            <a:ext cx="76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Ultra-high-res Q-scan (20 um slit)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206692 until 206723</a:t>
            </a:r>
          </a:p>
        </p:txBody>
      </p:sp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85898F26-B41A-4470-A32C-4629507DB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000"/>
            <a:ext cx="11298462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6A866DB-6EE3-4E9D-96C5-55B7D9532E2E}"/>
              </a:ext>
            </a:extLst>
          </p:cNvPr>
          <p:cNvSpPr txBox="1"/>
          <p:nvPr/>
        </p:nvSpPr>
        <p:spPr>
          <a:xfrm>
            <a:off x="0" y="303321"/>
            <a:ext cx="8735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This is for the ultra-high-res data</a:t>
            </a:r>
          </a:p>
        </p:txBody>
      </p:sp>
    </p:spTree>
    <p:extLst>
      <p:ext uri="{BB962C8B-B14F-4D97-AF65-F5344CB8AC3E}">
        <p14:creationId xmlns:p14="http://schemas.microsoft.com/office/powerpoint/2010/main" val="3628587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E1EE9F5-AAF2-484B-9EE2-14FA14F2BF3A}"/>
              </a:ext>
            </a:extLst>
          </p:cNvPr>
          <p:cNvSpPr txBox="1"/>
          <p:nvPr/>
        </p:nvSpPr>
        <p:spPr>
          <a:xfrm>
            <a:off x="0" y="0"/>
            <a:ext cx="76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Ultra-high-res Q-scan (20 um slit)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206692 until 206723</a:t>
            </a:r>
          </a:p>
        </p:txBody>
      </p:sp>
      <p:pic>
        <p:nvPicPr>
          <p:cNvPr id="8" name="图片 7" descr="电脑屏幕截图&#10;&#10;描述已自动生成">
            <a:extLst>
              <a:ext uri="{FF2B5EF4-FFF2-40B4-BE49-F238E27FC236}">
                <a16:creationId xmlns:a16="http://schemas.microsoft.com/office/drawing/2014/main" id="{D8C105B5-E8C5-4058-A837-7D04780D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000"/>
            <a:ext cx="11298462" cy="612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D35CE88-930D-464C-AF4E-43D9FA27955B}"/>
              </a:ext>
            </a:extLst>
          </p:cNvPr>
          <p:cNvSpPr txBox="1"/>
          <p:nvPr/>
        </p:nvSpPr>
        <p:spPr>
          <a:xfrm>
            <a:off x="0" y="303321"/>
            <a:ext cx="8735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This is for the ultra-high-res data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E19FE6-F174-45A0-88CA-951A3EA1982D}"/>
              </a:ext>
            </a:extLst>
          </p:cNvPr>
          <p:cNvSpPr txBox="1"/>
          <p:nvPr/>
        </p:nvSpPr>
        <p:spPr>
          <a:xfrm>
            <a:off x="8116478" y="1443873"/>
            <a:ext cx="2196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energy range: -0.1,0.1</a:t>
            </a:r>
            <a:endParaRPr lang="en-US" sz="1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829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E1EE9F5-AAF2-484B-9EE2-14FA14F2BF3A}"/>
              </a:ext>
            </a:extLst>
          </p:cNvPr>
          <p:cNvSpPr txBox="1"/>
          <p:nvPr/>
        </p:nvSpPr>
        <p:spPr>
          <a:xfrm>
            <a:off x="0" y="0"/>
            <a:ext cx="76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Determine resolution for high-res RIXS,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#[206273:206277]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A97C37-CA93-42D3-977D-4D676C706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393"/>
            <a:ext cx="8029498" cy="51376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B7D47D-F0AB-40B6-97A2-7697C158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774" y="515083"/>
            <a:ext cx="3314700" cy="1057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B47895-D202-4456-9AFD-D002F3367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249" y="1773513"/>
            <a:ext cx="3324225" cy="1066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89F168-40FA-4E91-B580-FAB0B5A76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1249" y="3032041"/>
            <a:ext cx="3295650" cy="1066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2DA5FD8-7CEB-455B-B559-5E6FF2E3B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249" y="4365983"/>
            <a:ext cx="3295650" cy="10477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5DF5227-81E6-4BA8-8107-C65FDF3BE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2199" y="5621220"/>
            <a:ext cx="3314700" cy="109537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29A4B88-B9DA-432C-ACDE-D9DF18D2092D}"/>
              </a:ext>
            </a:extLst>
          </p:cNvPr>
          <p:cNvSpPr txBox="1"/>
          <p:nvPr/>
        </p:nvSpPr>
        <p:spPr>
          <a:xfrm>
            <a:off x="0" y="490775"/>
            <a:ext cx="5081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Average FWHM = 6.1247 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(from 5 C-tap scans)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FEE5C6-D4A8-42E5-A273-ED549E0A6A0C}"/>
              </a:ext>
            </a:extLst>
          </p:cNvPr>
          <p:cNvSpPr txBox="1"/>
          <p:nvPr/>
        </p:nvSpPr>
        <p:spPr>
          <a:xfrm>
            <a:off x="0" y="930307"/>
            <a:ext cx="681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Res = 6.12473 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* 0.0037176 eV/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= 22.77 meV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9C11EE0-C664-4EBB-AC46-867B1B8ED048}"/>
              </a:ext>
            </a:extLst>
          </p:cNvPr>
          <p:cNvSpPr txBox="1"/>
          <p:nvPr/>
        </p:nvSpPr>
        <p:spPr>
          <a:xfrm>
            <a:off x="0" y="1295957"/>
            <a:ext cx="5654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Gauss fitting, I will manually do Voigt fitting</a:t>
            </a:r>
            <a:endParaRPr lang="en-US" sz="1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925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E1EE9F5-AAF2-484B-9EE2-14FA14F2BF3A}"/>
              </a:ext>
            </a:extLst>
          </p:cNvPr>
          <p:cNvSpPr txBox="1"/>
          <p:nvPr/>
        </p:nvSpPr>
        <p:spPr>
          <a:xfrm>
            <a:off x="0" y="0"/>
            <a:ext cx="76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Determine resolution for high-res RIXS,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#[206273:206277]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29A4B88-B9DA-432C-ACDE-D9DF18D2092D}"/>
              </a:ext>
            </a:extLst>
          </p:cNvPr>
          <p:cNvSpPr txBox="1"/>
          <p:nvPr/>
        </p:nvSpPr>
        <p:spPr>
          <a:xfrm>
            <a:off x="0" y="481393"/>
            <a:ext cx="6608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Average FWHM = 6.1240375 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(from 5 C-tap scans)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FEE5C6-D4A8-42E5-A273-ED549E0A6A0C}"/>
              </a:ext>
            </a:extLst>
          </p:cNvPr>
          <p:cNvSpPr txBox="1"/>
          <p:nvPr/>
        </p:nvSpPr>
        <p:spPr>
          <a:xfrm>
            <a:off x="0" y="930307"/>
            <a:ext cx="681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Res = 6.1240375 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* 0.0037176 eV/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= 22.77 meV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BA6EB30-888E-41FC-BDEC-DD36F5EE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372" y="4058828"/>
            <a:ext cx="3600000" cy="270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527C54F-6FDF-42A3-8178-3292C14F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8828"/>
            <a:ext cx="3600000" cy="270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270DA4D-E4CB-469A-B3A6-1BB40F6DD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744" y="1456561"/>
            <a:ext cx="3600000" cy="270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A021630-827D-4C61-8D75-E1DEBAE1D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372" y="1456561"/>
            <a:ext cx="3600000" cy="270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65D4F8B-B592-4E9F-8BFB-429579AD3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56561"/>
            <a:ext cx="3600000" cy="2700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D228688D-A0E8-4648-9CBC-753E4B41B74E}"/>
              </a:ext>
            </a:extLst>
          </p:cNvPr>
          <p:cNvSpPr txBox="1"/>
          <p:nvPr/>
        </p:nvSpPr>
        <p:spPr>
          <a:xfrm>
            <a:off x="6017701" y="576364"/>
            <a:ext cx="4110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 + constant </a:t>
            </a:r>
            <a:r>
              <a:rPr lang="en-US" sz="2800" b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bkg</a:t>
            </a:r>
            <a:endParaRPr lang="en-US" sz="28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396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E1EE9F5-AAF2-484B-9EE2-14FA14F2BF3A}"/>
              </a:ext>
            </a:extLst>
          </p:cNvPr>
          <p:cNvSpPr txBox="1"/>
          <p:nvPr/>
        </p:nvSpPr>
        <p:spPr>
          <a:xfrm>
            <a:off x="0" y="0"/>
            <a:ext cx="76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Determine resolution for high-res RIXS,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#[206273:206277]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29A4B88-B9DA-432C-ACDE-D9DF18D2092D}"/>
              </a:ext>
            </a:extLst>
          </p:cNvPr>
          <p:cNvSpPr txBox="1"/>
          <p:nvPr/>
        </p:nvSpPr>
        <p:spPr>
          <a:xfrm>
            <a:off x="0" y="481393"/>
            <a:ext cx="5637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Average FWHM_V = 5.80439 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(from 5 C-tap scans)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FEE5C6-D4A8-42E5-A273-ED549E0A6A0C}"/>
              </a:ext>
            </a:extLst>
          </p:cNvPr>
          <p:cNvSpPr txBox="1"/>
          <p:nvPr/>
        </p:nvSpPr>
        <p:spPr>
          <a:xfrm>
            <a:off x="0" y="930307"/>
            <a:ext cx="681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Res = 5.80439 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* 0.0037176 eV/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= 21.58 meV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28688D-A0E8-4648-9CBC-753E4B41B74E}"/>
              </a:ext>
            </a:extLst>
          </p:cNvPr>
          <p:cNvSpPr txBox="1"/>
          <p:nvPr/>
        </p:nvSpPr>
        <p:spPr>
          <a:xfrm>
            <a:off x="6017701" y="576364"/>
            <a:ext cx="4110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Voigt + constant </a:t>
            </a:r>
            <a:r>
              <a:rPr lang="en-US" sz="2800" b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bkg</a:t>
            </a:r>
            <a:endParaRPr lang="en-US" sz="28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D071DD2-2A71-4202-BC38-FE65AFE0D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180" y="4172777"/>
            <a:ext cx="3600000" cy="270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4A068EB-91EB-4F70-A46D-E8D9EA52C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98" y="4172777"/>
            <a:ext cx="3600000" cy="270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0394143-2585-46C1-8C33-1B7650B2C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428" y="1472777"/>
            <a:ext cx="3600000" cy="270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FA085F5-A4BB-48A5-A547-1727A29D8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180" y="1453527"/>
            <a:ext cx="3600000" cy="270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E0B2404-6DC6-4F47-A04B-333BED308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398" y="1453527"/>
            <a:ext cx="3600000" cy="27000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8C5B353E-B19B-48EE-86C1-8E7E0A86C5A7}"/>
              </a:ext>
            </a:extLst>
          </p:cNvPr>
          <p:cNvSpPr txBox="1"/>
          <p:nvPr/>
        </p:nvSpPr>
        <p:spPr>
          <a:xfrm>
            <a:off x="7759832" y="4366860"/>
            <a:ext cx="3533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FWHM_V = 5.80439 </a:t>
            </a:r>
            <a:r>
              <a:rPr lang="en-US" sz="1600" b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endParaRPr lang="en-US" sz="1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73ACC81-1942-4D1B-B23B-BD8267762176}"/>
              </a:ext>
            </a:extLst>
          </p:cNvPr>
          <p:cNvSpPr txBox="1"/>
          <p:nvPr/>
        </p:nvSpPr>
        <p:spPr>
          <a:xfrm>
            <a:off x="7753805" y="4763027"/>
            <a:ext cx="3533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FWHM_G = 4.34800 </a:t>
            </a:r>
            <a:r>
              <a:rPr lang="en-US" sz="1600" b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endParaRPr lang="en-US" sz="1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94DF108-02CB-4280-B80C-A77CB14EA105}"/>
              </a:ext>
            </a:extLst>
          </p:cNvPr>
          <p:cNvSpPr txBox="1"/>
          <p:nvPr/>
        </p:nvSpPr>
        <p:spPr>
          <a:xfrm>
            <a:off x="7753805" y="5159194"/>
            <a:ext cx="3533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FWHM_L = 2.445187 </a:t>
            </a:r>
            <a:r>
              <a:rPr lang="en-US" sz="1600" b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endParaRPr lang="en-US" sz="1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B7F9646-15F4-43AE-905C-8DC0685BD3AB}"/>
              </a:ext>
            </a:extLst>
          </p:cNvPr>
          <p:cNvSpPr txBox="1"/>
          <p:nvPr/>
        </p:nvSpPr>
        <p:spPr>
          <a:xfrm>
            <a:off x="7753805" y="5804547"/>
            <a:ext cx="2285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FWHM_V = 5.80 </a:t>
            </a:r>
            <a:r>
              <a:rPr lang="en-US" sz="1600" b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endParaRPr lang="en-US" sz="1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0FFE828-CF84-4752-A4F5-0AD5FD675BFD}"/>
              </a:ext>
            </a:extLst>
          </p:cNvPr>
          <p:cNvSpPr txBox="1"/>
          <p:nvPr/>
        </p:nvSpPr>
        <p:spPr>
          <a:xfrm>
            <a:off x="7753805" y="6225075"/>
            <a:ext cx="2285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Res_V</a:t>
            </a:r>
            <a:r>
              <a:rPr lang="en-US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21.56 meV</a:t>
            </a:r>
            <a:endParaRPr lang="en-US" sz="1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195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C2EB60-75B0-41AC-AF70-D0508F89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7193"/>
            <a:ext cx="5334000" cy="4000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1EE9F5-AAF2-484B-9EE2-14FA14F2BF3A}"/>
              </a:ext>
            </a:extLst>
          </p:cNvPr>
          <p:cNvSpPr txBox="1"/>
          <p:nvPr/>
        </p:nvSpPr>
        <p:spPr>
          <a:xfrm>
            <a:off x="0" y="0"/>
            <a:ext cx="76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Determine resolution for high-res RIXS,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#[206273:206277]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29A4B88-B9DA-432C-ACDE-D9DF18D2092D}"/>
              </a:ext>
            </a:extLst>
          </p:cNvPr>
          <p:cNvSpPr txBox="1"/>
          <p:nvPr/>
        </p:nvSpPr>
        <p:spPr>
          <a:xfrm>
            <a:off x="0" y="481393"/>
            <a:ext cx="5637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Combine FWHM = 6.2884684 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(from 5 C-tap scans)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FEE5C6-D4A8-42E5-A273-ED549E0A6A0C}"/>
              </a:ext>
            </a:extLst>
          </p:cNvPr>
          <p:cNvSpPr txBox="1"/>
          <p:nvPr/>
        </p:nvSpPr>
        <p:spPr>
          <a:xfrm>
            <a:off x="0" y="930307"/>
            <a:ext cx="681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Res = 6.2884684 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* 0.0037176 eV/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= 23.378 meV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28688D-A0E8-4648-9CBC-753E4B41B74E}"/>
              </a:ext>
            </a:extLst>
          </p:cNvPr>
          <p:cNvSpPr txBox="1"/>
          <p:nvPr/>
        </p:nvSpPr>
        <p:spPr>
          <a:xfrm>
            <a:off x="6017701" y="576364"/>
            <a:ext cx="4110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 + constant </a:t>
            </a:r>
            <a:r>
              <a:rPr lang="en-US" sz="2800" b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bkg</a:t>
            </a:r>
            <a:endParaRPr lang="en-US" sz="28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97C5B09-F820-4146-89EA-15763B0E8A56}"/>
              </a:ext>
            </a:extLst>
          </p:cNvPr>
          <p:cNvSpPr txBox="1"/>
          <p:nvPr/>
        </p:nvSpPr>
        <p:spPr>
          <a:xfrm>
            <a:off x="150828" y="6170477"/>
            <a:ext cx="7183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 slightly broadens elastic line?</a:t>
            </a:r>
            <a:endParaRPr lang="en-US" sz="28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002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15178-0EF4-41D0-8E24-88244130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Software info.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D151F8-918A-4327-BBB2-53032751E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DawnDiamond-2.23.0.v20211005-0856-win32.x86_64-inst</a:t>
            </a:r>
          </a:p>
        </p:txBody>
      </p:sp>
    </p:spTree>
    <p:extLst>
      <p:ext uri="{BB962C8B-B14F-4D97-AF65-F5344CB8AC3E}">
        <p14:creationId xmlns:p14="http://schemas.microsoft.com/office/powerpoint/2010/main" val="4086421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DBB5D1-0433-4FE0-A1DD-C5B9AA64D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7193"/>
            <a:ext cx="5334000" cy="4000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1EE9F5-AAF2-484B-9EE2-14FA14F2BF3A}"/>
              </a:ext>
            </a:extLst>
          </p:cNvPr>
          <p:cNvSpPr txBox="1"/>
          <p:nvPr/>
        </p:nvSpPr>
        <p:spPr>
          <a:xfrm>
            <a:off x="0" y="0"/>
            <a:ext cx="76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Determine resolution for high-res RIXS,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#[206273:206277]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29A4B88-B9DA-432C-ACDE-D9DF18D2092D}"/>
              </a:ext>
            </a:extLst>
          </p:cNvPr>
          <p:cNvSpPr txBox="1"/>
          <p:nvPr/>
        </p:nvSpPr>
        <p:spPr>
          <a:xfrm>
            <a:off x="0" y="481393"/>
            <a:ext cx="5637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Combine FWHM_V = 5.97946 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(from 5 C-tap scans)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FEE5C6-D4A8-42E5-A273-ED549E0A6A0C}"/>
              </a:ext>
            </a:extLst>
          </p:cNvPr>
          <p:cNvSpPr txBox="1"/>
          <p:nvPr/>
        </p:nvSpPr>
        <p:spPr>
          <a:xfrm>
            <a:off x="0" y="930307"/>
            <a:ext cx="6815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Res = 5.97946 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* 0.0037176 eV/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= 22.229 meV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28688D-A0E8-4648-9CBC-753E4B41B74E}"/>
              </a:ext>
            </a:extLst>
          </p:cNvPr>
          <p:cNvSpPr txBox="1"/>
          <p:nvPr/>
        </p:nvSpPr>
        <p:spPr>
          <a:xfrm>
            <a:off x="6017701" y="576364"/>
            <a:ext cx="4110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Voigt + constant </a:t>
            </a:r>
            <a:r>
              <a:rPr lang="en-US" sz="2800" b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bkg</a:t>
            </a:r>
            <a:endParaRPr lang="en-US" sz="28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C5B353E-B19B-48EE-86C1-8E7E0A86C5A7}"/>
              </a:ext>
            </a:extLst>
          </p:cNvPr>
          <p:cNvSpPr txBox="1"/>
          <p:nvPr/>
        </p:nvSpPr>
        <p:spPr>
          <a:xfrm>
            <a:off x="6102027" y="2613474"/>
            <a:ext cx="3533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FWHM_V = 5.97946 </a:t>
            </a:r>
            <a:r>
              <a:rPr lang="en-US" sz="1600" b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endParaRPr lang="en-US" sz="1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73ACC81-1942-4D1B-B23B-BD8267762176}"/>
              </a:ext>
            </a:extLst>
          </p:cNvPr>
          <p:cNvSpPr txBox="1"/>
          <p:nvPr/>
        </p:nvSpPr>
        <p:spPr>
          <a:xfrm>
            <a:off x="6096000" y="3009641"/>
            <a:ext cx="3533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FWHM_G = 4.53899 </a:t>
            </a:r>
            <a:r>
              <a:rPr lang="en-US" sz="1600" b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endParaRPr lang="en-US" sz="1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94DF108-02CB-4280-B80C-A77CB14EA105}"/>
              </a:ext>
            </a:extLst>
          </p:cNvPr>
          <p:cNvSpPr txBox="1"/>
          <p:nvPr/>
        </p:nvSpPr>
        <p:spPr>
          <a:xfrm>
            <a:off x="6096000" y="3405808"/>
            <a:ext cx="3533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FWHM_L = 2.43405 </a:t>
            </a:r>
            <a:r>
              <a:rPr lang="en-US" sz="1600" b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endParaRPr lang="en-US" sz="1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0FFE828-CF84-4752-A4F5-0AD5FD675BFD}"/>
              </a:ext>
            </a:extLst>
          </p:cNvPr>
          <p:cNvSpPr txBox="1"/>
          <p:nvPr/>
        </p:nvSpPr>
        <p:spPr>
          <a:xfrm>
            <a:off x="6045981" y="4127364"/>
            <a:ext cx="2285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Res_V</a:t>
            </a:r>
            <a:r>
              <a:rPr lang="en-US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22.229 meV</a:t>
            </a:r>
            <a:endParaRPr lang="en-US" sz="1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16DF57B-0730-4F0A-8C44-B2C4A1A1E8F9}"/>
              </a:ext>
            </a:extLst>
          </p:cNvPr>
          <p:cNvSpPr txBox="1"/>
          <p:nvPr/>
        </p:nvSpPr>
        <p:spPr>
          <a:xfrm>
            <a:off x="6045981" y="4510366"/>
            <a:ext cx="2777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FWHM_G = 16.874 meV</a:t>
            </a:r>
            <a:endParaRPr lang="en-US" sz="1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FB78831-FD4B-4748-B011-E1684E0B9E72}"/>
              </a:ext>
            </a:extLst>
          </p:cNvPr>
          <p:cNvSpPr txBox="1"/>
          <p:nvPr/>
        </p:nvSpPr>
        <p:spPr>
          <a:xfrm>
            <a:off x="6045981" y="4919698"/>
            <a:ext cx="268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FWHM_L = 9.0488 meV</a:t>
            </a:r>
            <a:endParaRPr lang="en-US" sz="1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844CF98-98F7-4576-9587-7F2FD2074792}"/>
              </a:ext>
            </a:extLst>
          </p:cNvPr>
          <p:cNvSpPr txBox="1"/>
          <p:nvPr/>
        </p:nvSpPr>
        <p:spPr>
          <a:xfrm>
            <a:off x="150828" y="6170477"/>
            <a:ext cx="7183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 slightly broadens elastic line?</a:t>
            </a:r>
            <a:endParaRPr lang="en-US" sz="28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37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E1EE9F5-AAF2-484B-9EE2-14FA14F2BF3A}"/>
              </a:ext>
            </a:extLst>
          </p:cNvPr>
          <p:cNvSpPr txBox="1"/>
          <p:nvPr/>
        </p:nvSpPr>
        <p:spPr>
          <a:xfrm>
            <a:off x="0" y="0"/>
            <a:ext cx="1210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Fit all C-tape data for high-res RIXS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28688D-A0E8-4648-9CBC-753E4B41B74E}"/>
              </a:ext>
            </a:extLst>
          </p:cNvPr>
          <p:cNvSpPr txBox="1"/>
          <p:nvPr/>
        </p:nvSpPr>
        <p:spPr>
          <a:xfrm>
            <a:off x="6752736" y="312870"/>
            <a:ext cx="4110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Voigt + constant </a:t>
            </a:r>
            <a:r>
              <a:rPr lang="en-US" sz="2800" b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bkg</a:t>
            </a:r>
            <a:endParaRPr lang="en-US" sz="28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16E7D4-CEC8-46DD-B2DC-D638349E0FB5}"/>
              </a:ext>
            </a:extLst>
          </p:cNvPr>
          <p:cNvSpPr txBox="1"/>
          <p:nvPr/>
        </p:nvSpPr>
        <p:spPr>
          <a:xfrm>
            <a:off x="150828" y="569933"/>
            <a:ext cx="5288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21K:    [206427:2:206451],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63K:    [206459:2:206483],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104K:  [206490:2:206514,205553,206555],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155K:  [206521,206525:2:206551]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931E50-7FB2-40B7-A84F-1B2292FAE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73242"/>
            <a:ext cx="5554652" cy="408475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134000F-054A-43FF-9A80-61C52460A80C}"/>
              </a:ext>
            </a:extLst>
          </p:cNvPr>
          <p:cNvSpPr txBox="1"/>
          <p:nvPr/>
        </p:nvSpPr>
        <p:spPr>
          <a:xfrm>
            <a:off x="6052008" y="1681229"/>
            <a:ext cx="57535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with Dawn then</a:t>
            </a:r>
          </a:p>
          <a:p>
            <a:pPr algn="ctr"/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stp1p0_high_res_ctape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28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 every </a:t>
            </a:r>
            <a:r>
              <a:rPr lang="en-US" sz="2800" b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ctape</a:t>
            </a:r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save result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E290A18-7A92-4F5E-980C-40B4A568BE96}"/>
              </a:ext>
            </a:extLst>
          </p:cNvPr>
          <p:cNvSpPr txBox="1"/>
          <p:nvPr/>
        </p:nvSpPr>
        <p:spPr>
          <a:xfrm>
            <a:off x="6637350" y="3244334"/>
            <a:ext cx="3266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err="1">
                <a:effectLst/>
                <a:latin typeface="Arial" panose="020B0604020202020204" pitchFamily="34" charset="0"/>
              </a:rPr>
              <a:t>disp</a:t>
            </a:r>
            <a:r>
              <a:rPr lang="en-US" sz="1800" i="0">
                <a:effectLst/>
                <a:latin typeface="Arial" panose="020B0604020202020204" pitchFamily="34" charset="0"/>
              </a:rPr>
              <a:t> = 0.0037176 eV/</a:t>
            </a:r>
            <a:r>
              <a:rPr lang="en-US" sz="1800" i="0" err="1">
                <a:effectLst/>
                <a:latin typeface="Arial" panose="020B0604020202020204" pitchFamily="34" charset="0"/>
              </a:rPr>
              <a:t>pxl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71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E1EE9F5-AAF2-484B-9EE2-14FA14F2BF3A}"/>
              </a:ext>
            </a:extLst>
          </p:cNvPr>
          <p:cNvSpPr txBox="1"/>
          <p:nvPr/>
        </p:nvSpPr>
        <p:spPr>
          <a:xfrm>
            <a:off x="0" y="0"/>
            <a:ext cx="1210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Fit all C-tape data for ultrahigh-res RIXS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28688D-A0E8-4648-9CBC-753E4B41B74E}"/>
              </a:ext>
            </a:extLst>
          </p:cNvPr>
          <p:cNvSpPr txBox="1"/>
          <p:nvPr/>
        </p:nvSpPr>
        <p:spPr>
          <a:xfrm>
            <a:off x="6752736" y="312870"/>
            <a:ext cx="4110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Voigt + constant </a:t>
            </a:r>
            <a:r>
              <a:rPr lang="en-US" sz="2800" b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bkg</a:t>
            </a:r>
            <a:endParaRPr lang="en-US" sz="28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16E7D4-CEC8-46DD-B2DC-D638349E0FB5}"/>
              </a:ext>
            </a:extLst>
          </p:cNvPr>
          <p:cNvSpPr txBox="1"/>
          <p:nvPr/>
        </p:nvSpPr>
        <p:spPr>
          <a:xfrm>
            <a:off x="150828" y="569933"/>
            <a:ext cx="5288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22K:    [206693:2:206697,206702],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63K:    [206704:2:206710],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104K:  [206712:2:206718],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155K:  [206720:2:206724]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931E50-7FB2-40B7-A84F-1B2292FAE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3242"/>
            <a:ext cx="5554652" cy="408475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134000F-054A-43FF-9A80-61C52460A80C}"/>
              </a:ext>
            </a:extLst>
          </p:cNvPr>
          <p:cNvSpPr txBox="1"/>
          <p:nvPr/>
        </p:nvSpPr>
        <p:spPr>
          <a:xfrm>
            <a:off x="6052008" y="1681229"/>
            <a:ext cx="57535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with Dawn then</a:t>
            </a:r>
          </a:p>
          <a:p>
            <a:pPr algn="ctr"/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stp1p1_ultrahigh_res_ctape</a:t>
            </a: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28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 every </a:t>
            </a:r>
            <a:r>
              <a:rPr lang="en-US" sz="2800" b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ctape</a:t>
            </a:r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save result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703769-3F65-4E20-A9A1-A9119E01ABE8}"/>
              </a:ext>
            </a:extLst>
          </p:cNvPr>
          <p:cNvSpPr txBox="1"/>
          <p:nvPr/>
        </p:nvSpPr>
        <p:spPr>
          <a:xfrm>
            <a:off x="6637350" y="3244334"/>
            <a:ext cx="3041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err="1">
                <a:effectLst/>
                <a:latin typeface="Arial" panose="020B0604020202020204" pitchFamily="34" charset="0"/>
              </a:rPr>
              <a:t>disp</a:t>
            </a:r>
            <a:r>
              <a:rPr lang="en-US" sz="1800" i="0">
                <a:effectLst/>
                <a:latin typeface="Arial" panose="020B0604020202020204" pitchFamily="34" charset="0"/>
              </a:rPr>
              <a:t> = 0.00236855 eV/</a:t>
            </a:r>
            <a:r>
              <a:rPr lang="en-US" sz="1800" i="0" err="1">
                <a:effectLst/>
                <a:latin typeface="Arial" panose="020B0604020202020204" pitchFamily="34" charset="0"/>
              </a:rPr>
              <a:t>pxl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3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6D5514-A2FC-4588-8A85-0F96293F4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86" y="1477031"/>
            <a:ext cx="4365425" cy="46053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906D64-AA55-40A9-8789-80E1EFFC9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34" y="142250"/>
            <a:ext cx="6569943" cy="11343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266E11-6E0A-4633-B681-C6DC6323E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04" y="6282867"/>
            <a:ext cx="93440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63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4A4ECD-3450-48EA-BC74-4087C8D93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03" y="1722584"/>
            <a:ext cx="2678292" cy="50041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B4F0C4-7060-49CE-A116-5229A27B0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44" y="131239"/>
            <a:ext cx="7618479" cy="13081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83B54F-B59C-4B2C-95A3-31DFD04CD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895" y="1792125"/>
            <a:ext cx="2800350" cy="50006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223192-D83E-4912-BB49-043394183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314" y="1939913"/>
            <a:ext cx="2800350" cy="47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65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97B2A4-5729-40D3-AF44-C0CE6CF98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" y="1428750"/>
            <a:ext cx="11719560" cy="4000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C2DA8D-6881-4B8B-A9F7-889C4C7D2A83}"/>
              </a:ext>
            </a:extLst>
          </p:cNvPr>
          <p:cNvSpPr txBox="1"/>
          <p:nvPr/>
        </p:nvSpPr>
        <p:spPr>
          <a:xfrm>
            <a:off x="0" y="0"/>
            <a:ext cx="1210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Grazing-in (norm. to m4c1)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0D50D8-220F-4E53-9600-2A68160078F5}"/>
              </a:ext>
            </a:extLst>
          </p:cNvPr>
          <p:cNvSpPr txBox="1"/>
          <p:nvPr/>
        </p:nvSpPr>
        <p:spPr>
          <a:xfrm>
            <a:off x="9010834" y="1923503"/>
            <a:ext cx="179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LV (E//ab)</a:t>
            </a:r>
            <a:endParaRPr 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98A53E-AFB1-4F65-9F45-5FDBACFE945B}"/>
              </a:ext>
            </a:extLst>
          </p:cNvPr>
          <p:cNvSpPr txBox="1"/>
          <p:nvPr/>
        </p:nvSpPr>
        <p:spPr>
          <a:xfrm>
            <a:off x="9010834" y="2292835"/>
            <a:ext cx="179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121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LH (E//c)</a:t>
            </a:r>
            <a:endParaRPr lang="en-US">
              <a:solidFill>
                <a:srgbClr val="121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7AD6FCA-BDFD-41CB-94B5-20E6718568C4}"/>
              </a:ext>
            </a:extLst>
          </p:cNvPr>
          <p:cNvCxnSpPr>
            <a:cxnSpLocks/>
          </p:cNvCxnSpPr>
          <p:nvPr/>
        </p:nvCxnSpPr>
        <p:spPr>
          <a:xfrm>
            <a:off x="2681056" y="1728926"/>
            <a:ext cx="0" cy="32603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45237F1-0262-43FE-99CF-1856C8D985AF}"/>
              </a:ext>
            </a:extLst>
          </p:cNvPr>
          <p:cNvSpPr txBox="1"/>
          <p:nvPr/>
        </p:nvSpPr>
        <p:spPr>
          <a:xfrm>
            <a:off x="1930150" y="3331256"/>
            <a:ext cx="75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baseline="-250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endParaRPr lang="en-US" i="1" baseline="-25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C187A04-F0EA-404B-91EB-662D6E41394C}"/>
              </a:ext>
            </a:extLst>
          </p:cNvPr>
          <p:cNvSpPr txBox="1"/>
          <p:nvPr/>
        </p:nvSpPr>
        <p:spPr>
          <a:xfrm>
            <a:off x="1867641" y="4331393"/>
            <a:ext cx="75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err="1">
                <a:solidFill>
                  <a:srgbClr val="121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baseline="-25000" err="1">
                <a:solidFill>
                  <a:srgbClr val="121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en-US" i="1" baseline="-25000">
              <a:solidFill>
                <a:srgbClr val="121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F81C5A-1C22-40D4-A2B1-9F677E7F9037}"/>
              </a:ext>
            </a:extLst>
          </p:cNvPr>
          <p:cNvSpPr txBox="1"/>
          <p:nvPr/>
        </p:nvSpPr>
        <p:spPr>
          <a:xfrm>
            <a:off x="43992" y="1184839"/>
            <a:ext cx="1210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Grazing-in XAS (norm. to m4c1)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732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426BEA2-935A-413B-8AE9-5F86C354E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02" y="1325055"/>
            <a:ext cx="5334000" cy="4000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C5ADF5-2DDC-42FF-A02B-A96F1D4DFBF5}"/>
              </a:ext>
            </a:extLst>
          </p:cNvPr>
          <p:cNvSpPr txBox="1"/>
          <p:nvPr/>
        </p:nvSpPr>
        <p:spPr>
          <a:xfrm>
            <a:off x="0" y="0"/>
            <a:ext cx="1210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Elastic line fitting of C-tape for all temperatures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3D514C-7236-419E-A1E0-5D6DEC41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682" y="1325055"/>
            <a:ext cx="5334000" cy="40005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404A4F4-D979-4B20-A05A-E10157410255}"/>
              </a:ext>
            </a:extLst>
          </p:cNvPr>
          <p:cNvSpPr txBox="1"/>
          <p:nvPr/>
        </p:nvSpPr>
        <p:spPr>
          <a:xfrm>
            <a:off x="2501246" y="860490"/>
            <a:ext cx="112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High-res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A4774E-A96F-404A-AF6D-51A509D14CEE}"/>
              </a:ext>
            </a:extLst>
          </p:cNvPr>
          <p:cNvSpPr txBox="1"/>
          <p:nvPr/>
        </p:nvSpPr>
        <p:spPr>
          <a:xfrm>
            <a:off x="7677751" y="896978"/>
            <a:ext cx="184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ultrahigh-res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096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33C8A36-260F-432C-8F13-6C64CF702D55}"/>
              </a:ext>
            </a:extLst>
          </p:cNvPr>
          <p:cNvSpPr txBox="1"/>
          <p:nvPr/>
        </p:nvSpPr>
        <p:spPr>
          <a:xfrm>
            <a:off x="0" y="0"/>
            <a:ext cx="1210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Elastic intensity from fast Q-scan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DE07AA-A3AF-48A8-9AA1-AB3DEC3E4D79}"/>
              </a:ext>
            </a:extLst>
          </p:cNvPr>
          <p:cNvSpPr txBox="1"/>
          <p:nvPr/>
        </p:nvSpPr>
        <p:spPr>
          <a:xfrm>
            <a:off x="162800" y="474330"/>
            <a:ext cx="10363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fwhm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 = 0.09456; </a:t>
            </a:r>
            <a:r>
              <a:rPr lang="en-US" sz="1800" b="0" i="0" u="none" strike="noStrike" baseline="0">
                <a:solidFill>
                  <a:srgbClr val="228B22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% estimated from #206366 </a:t>
            </a:r>
            <a:r>
              <a:rPr lang="en-US" sz="1800" b="0" i="0" u="none" strike="noStrike" baseline="0" err="1">
                <a:solidFill>
                  <a:srgbClr val="228B22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Qcdw</a:t>
            </a:r>
            <a:r>
              <a:rPr lang="en-US" sz="1800" b="0" i="0" u="none" strike="noStrike" baseline="0">
                <a:solidFill>
                  <a:srgbClr val="228B22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 with strong elastic line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F3C7FF-6300-4483-B322-EC44F887D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00" y="1163867"/>
            <a:ext cx="7180681" cy="521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97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CC5D9E-65A7-4A40-BDAD-39216F600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26" y="956416"/>
            <a:ext cx="5878298" cy="48929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102BAE-1825-4FD9-A8EE-B4431F0E5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56417"/>
            <a:ext cx="5791200" cy="489295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302BABC-5CC1-4213-AEE3-EC981499C07D}"/>
              </a:ext>
            </a:extLst>
          </p:cNvPr>
          <p:cNvCxnSpPr/>
          <p:nvPr/>
        </p:nvCxnSpPr>
        <p:spPr>
          <a:xfrm>
            <a:off x="8994743" y="2471395"/>
            <a:ext cx="0" cy="546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B1D4A60-E465-4677-B558-9F5752EB05C4}"/>
              </a:ext>
            </a:extLst>
          </p:cNvPr>
          <p:cNvCxnSpPr/>
          <p:nvPr/>
        </p:nvCxnSpPr>
        <p:spPr>
          <a:xfrm>
            <a:off x="9918569" y="4017391"/>
            <a:ext cx="0" cy="546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B646997-0CB0-44D2-8390-5E5A54992420}"/>
              </a:ext>
            </a:extLst>
          </p:cNvPr>
          <p:cNvCxnSpPr/>
          <p:nvPr/>
        </p:nvCxnSpPr>
        <p:spPr>
          <a:xfrm>
            <a:off x="9343533" y="3429000"/>
            <a:ext cx="0" cy="546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26F629D-3A35-4DE1-BAE7-A002715CF8CD}"/>
              </a:ext>
            </a:extLst>
          </p:cNvPr>
          <p:cNvCxnSpPr/>
          <p:nvPr/>
        </p:nvCxnSpPr>
        <p:spPr>
          <a:xfrm>
            <a:off x="8608243" y="1528715"/>
            <a:ext cx="0" cy="546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559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A9C5ACAB-4B13-497D-A7F0-F35E59FAA2FC}"/>
              </a:ext>
            </a:extLst>
          </p:cNvPr>
          <p:cNvGrpSpPr/>
          <p:nvPr/>
        </p:nvGrpSpPr>
        <p:grpSpPr>
          <a:xfrm>
            <a:off x="2012731" y="0"/>
            <a:ext cx="8166538" cy="6858000"/>
            <a:chOff x="2012731" y="0"/>
            <a:chExt cx="8166538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BFD54EB-7101-4A8F-B9AD-329B6C1CC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2731" y="0"/>
              <a:ext cx="8166538" cy="6858000"/>
            </a:xfrm>
            <a:prstGeom prst="rect">
              <a:avLst/>
            </a:prstGeom>
          </p:spPr>
        </p:pic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05BDF8E5-E2FB-49A2-A57F-C392D0468C8A}"/>
                </a:ext>
              </a:extLst>
            </p:cNvPr>
            <p:cNvCxnSpPr/>
            <p:nvPr/>
          </p:nvCxnSpPr>
          <p:spPr>
            <a:xfrm>
              <a:off x="6419654" y="3337089"/>
              <a:ext cx="0" cy="54675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DB30AEA-A95D-470B-84F5-5C6AD1581EF8}"/>
                </a:ext>
              </a:extLst>
            </p:cNvPr>
            <p:cNvCxnSpPr/>
            <p:nvPr/>
          </p:nvCxnSpPr>
          <p:spPr>
            <a:xfrm>
              <a:off x="7015114" y="4149366"/>
              <a:ext cx="0" cy="54675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DBEB44A2-ABF5-4954-A7E4-47ADF1DF6CCE}"/>
                </a:ext>
              </a:extLst>
            </p:cNvPr>
            <p:cNvCxnSpPr/>
            <p:nvPr/>
          </p:nvCxnSpPr>
          <p:spPr>
            <a:xfrm>
              <a:off x="8023782" y="4696120"/>
              <a:ext cx="0" cy="54675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583B615E-5E37-4F6F-84F6-A785110B9C06}"/>
                </a:ext>
              </a:extLst>
            </p:cNvPr>
            <p:cNvCxnSpPr/>
            <p:nvPr/>
          </p:nvCxnSpPr>
          <p:spPr>
            <a:xfrm>
              <a:off x="5780202" y="1123362"/>
              <a:ext cx="0" cy="54675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3468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363F654-2E31-4799-81E4-FC00AA71F55E}"/>
              </a:ext>
            </a:extLst>
          </p:cNvPr>
          <p:cNvSpPr txBox="1"/>
          <p:nvPr/>
        </p:nvSpPr>
        <p:spPr>
          <a:xfrm>
            <a:off x="-1" y="0"/>
            <a:ext cx="873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Dispersion and slope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from #</a:t>
            </a:r>
            <a:r>
              <a:rPr lang="en-US" sz="1800" i="0">
                <a:effectLst/>
                <a:latin typeface="Arial" panose="020B0604020202020204" pitchFamily="34" charset="0"/>
              </a:rPr>
              <a:t>206272, phonon energy scan on C-tape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605EFF-2C22-40D9-A0D2-AF5B143BEA37}"/>
              </a:ext>
            </a:extLst>
          </p:cNvPr>
          <p:cNvSpPr txBox="1"/>
          <p:nvPr/>
        </p:nvSpPr>
        <p:spPr>
          <a:xfrm>
            <a:off x="0" y="303321"/>
            <a:ext cx="8735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This is for the fast scans that did not take the C-tape. Save the processed elastic line data</a:t>
            </a:r>
          </a:p>
        </p:txBody>
      </p:sp>
      <p:pic>
        <p:nvPicPr>
          <p:cNvPr id="4" name="图片 3" descr="图形用户界面&#10;&#10;描述已自动生成">
            <a:extLst>
              <a:ext uri="{FF2B5EF4-FFF2-40B4-BE49-F238E27FC236}">
                <a16:creationId xmlns:a16="http://schemas.microsoft.com/office/drawing/2014/main" id="{28C3E02B-983B-47A5-A17F-5D12093DA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38000"/>
            <a:ext cx="11298462" cy="612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0A6F01B-4DD0-44EA-9450-3F2F21E2F647}"/>
              </a:ext>
            </a:extLst>
          </p:cNvPr>
          <p:cNvSpPr/>
          <p:nvPr/>
        </p:nvSpPr>
        <p:spPr>
          <a:xfrm>
            <a:off x="8123069" y="6409677"/>
            <a:ext cx="1979719" cy="136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78536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52B836-17E8-4B89-B7E1-9A125DAE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320" y="-225380"/>
            <a:ext cx="8111359" cy="6858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153A590-6308-4F24-B47E-81C3BE594DBD}"/>
              </a:ext>
            </a:extLst>
          </p:cNvPr>
          <p:cNvCxnSpPr/>
          <p:nvPr/>
        </p:nvCxnSpPr>
        <p:spPr>
          <a:xfrm>
            <a:off x="6476215" y="3155623"/>
            <a:ext cx="0" cy="546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FAE28FA-5164-46CE-B1FD-A162316CD271}"/>
              </a:ext>
            </a:extLst>
          </p:cNvPr>
          <p:cNvCxnSpPr/>
          <p:nvPr/>
        </p:nvCxnSpPr>
        <p:spPr>
          <a:xfrm>
            <a:off x="6967980" y="3779364"/>
            <a:ext cx="0" cy="546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3BA0570-C4BD-41FC-8D24-584AD123C42A}"/>
              </a:ext>
            </a:extLst>
          </p:cNvPr>
          <p:cNvCxnSpPr/>
          <p:nvPr/>
        </p:nvCxnSpPr>
        <p:spPr>
          <a:xfrm>
            <a:off x="7948368" y="4665483"/>
            <a:ext cx="0" cy="546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EE46B0A-9804-4759-8ABA-3E13D4F98A2B}"/>
              </a:ext>
            </a:extLst>
          </p:cNvPr>
          <p:cNvCxnSpPr/>
          <p:nvPr/>
        </p:nvCxnSpPr>
        <p:spPr>
          <a:xfrm>
            <a:off x="5836763" y="941896"/>
            <a:ext cx="0" cy="5467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6379A1A-002B-496A-81CD-EE43DBF17244}"/>
              </a:ext>
            </a:extLst>
          </p:cNvPr>
          <p:cNvSpPr txBox="1"/>
          <p:nvPr/>
        </p:nvSpPr>
        <p:spPr>
          <a:xfrm>
            <a:off x="0" y="0"/>
            <a:ext cx="146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T104, h0.26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287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0F473A1-037F-4D4A-B2F0-2BFCB4BA514F}"/>
              </a:ext>
            </a:extLst>
          </p:cNvPr>
          <p:cNvSpPr txBox="1"/>
          <p:nvPr/>
        </p:nvSpPr>
        <p:spPr>
          <a:xfrm>
            <a:off x="3836709" y="263951"/>
            <a:ext cx="489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Fit2, Voigt+4Guass (width fixed to res)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6683428-4821-48C6-8470-B8458DF0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548640"/>
            <a:ext cx="1152144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77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D69C8F8-DD75-4F95-A41F-C72322243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548640"/>
            <a:ext cx="11513820" cy="57607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FE31564-CEB2-4642-94B6-04713294C8D2}"/>
              </a:ext>
            </a:extLst>
          </p:cNvPr>
          <p:cNvSpPr txBox="1"/>
          <p:nvPr/>
        </p:nvSpPr>
        <p:spPr>
          <a:xfrm>
            <a:off x="3836709" y="263951"/>
            <a:ext cx="489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Fit2, Voigt+4Guass (width fixed to res)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1DA9309-F3FA-416D-8831-2091C9DB7B0C}"/>
              </a:ext>
            </a:extLst>
          </p:cNvPr>
          <p:cNvSpPr txBox="1"/>
          <p:nvPr/>
        </p:nvSpPr>
        <p:spPr>
          <a:xfrm>
            <a:off x="3836709" y="548640"/>
            <a:ext cx="489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Bose factor corrected</a:t>
            </a:r>
          </a:p>
        </p:txBody>
      </p:sp>
    </p:spTree>
    <p:extLst>
      <p:ext uri="{BB962C8B-B14F-4D97-AF65-F5344CB8AC3E}">
        <p14:creationId xmlns:p14="http://schemas.microsoft.com/office/powerpoint/2010/main" val="680052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2E6AAFB-D323-4212-9C6E-5E2789FB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548640"/>
            <a:ext cx="11521440" cy="57607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368EE1D-6F20-454B-A5EA-80EB4B418C44}"/>
              </a:ext>
            </a:extLst>
          </p:cNvPr>
          <p:cNvSpPr txBox="1"/>
          <p:nvPr/>
        </p:nvSpPr>
        <p:spPr>
          <a:xfrm>
            <a:off x="3836709" y="263951"/>
            <a:ext cx="489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Fit2, Voigt+4Guass (width fixed to res)</a:t>
            </a:r>
          </a:p>
        </p:txBody>
      </p:sp>
    </p:spTree>
    <p:extLst>
      <p:ext uri="{BB962C8B-B14F-4D97-AF65-F5344CB8AC3E}">
        <p14:creationId xmlns:p14="http://schemas.microsoft.com/office/powerpoint/2010/main" val="1054094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B91F0C-1899-4DD1-979A-FB2DADFA7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548640"/>
            <a:ext cx="11521440" cy="57607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1F78CD-A0FB-4F6D-9E6A-6EA9F4B9EB29}"/>
              </a:ext>
            </a:extLst>
          </p:cNvPr>
          <p:cNvSpPr txBox="1"/>
          <p:nvPr/>
        </p:nvSpPr>
        <p:spPr>
          <a:xfrm>
            <a:off x="3836709" y="263951"/>
            <a:ext cx="489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Fit2, Voigt+4Guass (width fixed to res)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0DDBD4-8B44-4388-A556-C543ACDA59E1}"/>
              </a:ext>
            </a:extLst>
          </p:cNvPr>
          <p:cNvSpPr txBox="1"/>
          <p:nvPr/>
        </p:nvSpPr>
        <p:spPr>
          <a:xfrm>
            <a:off x="3836709" y="548640"/>
            <a:ext cx="489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Bose factor corrected (use Gauss peak energy)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52D61D-B2A0-4C90-84E7-F2C8DEE0A3FF}"/>
              </a:ext>
            </a:extLst>
          </p:cNvPr>
          <p:cNvSpPr txBox="1"/>
          <p:nvPr/>
        </p:nvSpPr>
        <p:spPr>
          <a:xfrm>
            <a:off x="3461208" y="6309360"/>
            <a:ext cx="489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Should not call y as intensity any more</a:t>
            </a:r>
          </a:p>
        </p:txBody>
      </p:sp>
    </p:spTree>
    <p:extLst>
      <p:ext uri="{BB962C8B-B14F-4D97-AF65-F5344CB8AC3E}">
        <p14:creationId xmlns:p14="http://schemas.microsoft.com/office/powerpoint/2010/main" val="3050887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5F4088-3155-4F4D-8844-37BF936CB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548640"/>
            <a:ext cx="11513820" cy="57607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336F56-0734-4C97-9F35-95C1EB0D18A6}"/>
              </a:ext>
            </a:extLst>
          </p:cNvPr>
          <p:cNvSpPr txBox="1"/>
          <p:nvPr/>
        </p:nvSpPr>
        <p:spPr>
          <a:xfrm>
            <a:off x="3836709" y="263951"/>
            <a:ext cx="489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Fit3, 5Voigt (width fixed to res)</a:t>
            </a:r>
          </a:p>
        </p:txBody>
      </p:sp>
    </p:spTree>
    <p:extLst>
      <p:ext uri="{BB962C8B-B14F-4D97-AF65-F5344CB8AC3E}">
        <p14:creationId xmlns:p14="http://schemas.microsoft.com/office/powerpoint/2010/main" val="1280707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CEAE365-2CDD-4067-AA84-42AA6BEE9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548640"/>
            <a:ext cx="11513820" cy="57607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7560B32-4FB4-4EE4-9D60-3B9D1BFF7D0D}"/>
              </a:ext>
            </a:extLst>
          </p:cNvPr>
          <p:cNvSpPr txBox="1"/>
          <p:nvPr/>
        </p:nvSpPr>
        <p:spPr>
          <a:xfrm>
            <a:off x="3836709" y="263951"/>
            <a:ext cx="489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Fit3, 5Voigt (width fixed to res)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060FA0-5C7F-4365-94A0-C02F5B5980C8}"/>
              </a:ext>
            </a:extLst>
          </p:cNvPr>
          <p:cNvSpPr txBox="1"/>
          <p:nvPr/>
        </p:nvSpPr>
        <p:spPr>
          <a:xfrm>
            <a:off x="3836709" y="548640"/>
            <a:ext cx="489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Bose factor corrected, refit peaks with 4Voigt</a:t>
            </a:r>
          </a:p>
        </p:txBody>
      </p:sp>
    </p:spTree>
    <p:extLst>
      <p:ext uri="{BB962C8B-B14F-4D97-AF65-F5344CB8AC3E}">
        <p14:creationId xmlns:p14="http://schemas.microsoft.com/office/powerpoint/2010/main" val="620397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7B92A8-E418-4070-B26A-49F35B83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548640"/>
            <a:ext cx="11513820" cy="57607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2B64A7-0405-4C01-929F-A7A6A400E958}"/>
              </a:ext>
            </a:extLst>
          </p:cNvPr>
          <p:cNvSpPr txBox="1"/>
          <p:nvPr/>
        </p:nvSpPr>
        <p:spPr>
          <a:xfrm>
            <a:off x="3836709" y="263951"/>
            <a:ext cx="489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Fit2, 5Voigt (width fixed to res)</a:t>
            </a:r>
          </a:p>
        </p:txBody>
      </p:sp>
    </p:spTree>
    <p:extLst>
      <p:ext uri="{BB962C8B-B14F-4D97-AF65-F5344CB8AC3E}">
        <p14:creationId xmlns:p14="http://schemas.microsoft.com/office/powerpoint/2010/main" val="609516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28CE8A0-F603-4A9A-ACCF-2375165FE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548640"/>
            <a:ext cx="11513820" cy="57607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41D242-62FA-44D7-AE18-944BF828EE58}"/>
              </a:ext>
            </a:extLst>
          </p:cNvPr>
          <p:cNvSpPr txBox="1"/>
          <p:nvPr/>
        </p:nvSpPr>
        <p:spPr>
          <a:xfrm>
            <a:off x="3836709" y="263951"/>
            <a:ext cx="489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Fit2, 5Voigt (width fixed to res)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F33FE3-F85C-4DDA-A3FE-0E89B804ED8C}"/>
              </a:ext>
            </a:extLst>
          </p:cNvPr>
          <p:cNvSpPr txBox="1"/>
          <p:nvPr/>
        </p:nvSpPr>
        <p:spPr>
          <a:xfrm>
            <a:off x="3836709" y="548640"/>
            <a:ext cx="489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Bose factor corrected, refit peaks with 4Voigt</a:t>
            </a:r>
          </a:p>
        </p:txBody>
      </p:sp>
    </p:spTree>
    <p:extLst>
      <p:ext uri="{BB962C8B-B14F-4D97-AF65-F5344CB8AC3E}">
        <p14:creationId xmlns:p14="http://schemas.microsoft.com/office/powerpoint/2010/main" val="2868196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060F9F9-1D9A-4FD4-BC7C-83E98280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548640"/>
            <a:ext cx="11513820" cy="57607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E431023-7269-4691-845F-6E778317DE93}"/>
              </a:ext>
            </a:extLst>
          </p:cNvPr>
          <p:cNvSpPr txBox="1"/>
          <p:nvPr/>
        </p:nvSpPr>
        <p:spPr>
          <a:xfrm>
            <a:off x="3836709" y="263951"/>
            <a:ext cx="489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Fit2, 5Voigt (width fixed to res)</a:t>
            </a:r>
          </a:p>
        </p:txBody>
      </p:sp>
    </p:spTree>
    <p:extLst>
      <p:ext uri="{BB962C8B-B14F-4D97-AF65-F5344CB8AC3E}">
        <p14:creationId xmlns:p14="http://schemas.microsoft.com/office/powerpoint/2010/main" val="1840024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363F654-2E31-4799-81E4-FC00AA71F55E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Dispersion = 0.0037176 eV/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get elastic peak pos. at each energy, export the pos. from Dawn, then manually fit </a:t>
            </a:r>
          </a:p>
        </p:txBody>
      </p:sp>
      <p:pic>
        <p:nvPicPr>
          <p:cNvPr id="8" name="图片 7" descr="电脑屏幕截图&#10;&#10;描述已自动生成">
            <a:extLst>
              <a:ext uri="{FF2B5EF4-FFF2-40B4-BE49-F238E27FC236}">
                <a16:creationId xmlns:a16="http://schemas.microsoft.com/office/drawing/2014/main" id="{E4F56773-BB3A-4867-A59F-251E7641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1281"/>
            <a:ext cx="6313847" cy="3420000"/>
          </a:xfrm>
          <a:prstGeom prst="rect">
            <a:avLst/>
          </a:prstGeom>
        </p:spPr>
      </p:pic>
      <p:pic>
        <p:nvPicPr>
          <p:cNvPr id="10" name="图片 9" descr="图表, 折线图&#10;&#10;描述已自动生成">
            <a:extLst>
              <a:ext uri="{FF2B5EF4-FFF2-40B4-BE49-F238E27FC236}">
                <a16:creationId xmlns:a16="http://schemas.microsoft.com/office/drawing/2014/main" id="{D8027404-0CBC-4BD0-A560-8F9775203E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8"/>
          <a:stretch/>
        </p:blipFill>
        <p:spPr>
          <a:xfrm>
            <a:off x="6473441" y="591281"/>
            <a:ext cx="5041750" cy="34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A0EEB4B-9E77-436E-84B9-CBDE6412D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0" y="4171086"/>
            <a:ext cx="3109714" cy="2520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56B9D3E-95DE-4F70-83F5-C89FCBA3EC03}"/>
              </a:ext>
            </a:extLst>
          </p:cNvPr>
          <p:cNvSpPr txBox="1"/>
          <p:nvPr/>
        </p:nvSpPr>
        <p:spPr>
          <a:xfrm>
            <a:off x="4332302" y="5523390"/>
            <a:ext cx="588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Energy dispersion = 1/268.99302 = 0.0037176 eV/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pxl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F3D339-B887-4DDE-92BB-C3845ABE933B}"/>
              </a:ext>
            </a:extLst>
          </p:cNvPr>
          <p:cNvSpPr txBox="1"/>
          <p:nvPr/>
        </p:nvSpPr>
        <p:spPr>
          <a:xfrm>
            <a:off x="73844" y="1306783"/>
            <a:ext cx="1289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i="0">
                <a:effectLst/>
                <a:latin typeface="Arial" panose="020B0604020202020204" pitchFamily="34" charset="0"/>
              </a:rPr>
              <a:t>206272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03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4CE246C-8201-44D2-81A5-AC2FCEDD4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548640"/>
            <a:ext cx="11513820" cy="57607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6113BE4-4360-43E3-AD07-77253316E411}"/>
              </a:ext>
            </a:extLst>
          </p:cNvPr>
          <p:cNvSpPr txBox="1"/>
          <p:nvPr/>
        </p:nvSpPr>
        <p:spPr>
          <a:xfrm>
            <a:off x="3836709" y="263951"/>
            <a:ext cx="489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Fit2, 5Voigt (width fixed to res)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205241-ECA7-4642-ACD0-632CA208AC03}"/>
              </a:ext>
            </a:extLst>
          </p:cNvPr>
          <p:cNvSpPr txBox="1"/>
          <p:nvPr/>
        </p:nvSpPr>
        <p:spPr>
          <a:xfrm>
            <a:off x="3836709" y="548640"/>
            <a:ext cx="489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Bose factor corrected, refit peaks with 4Voigt</a:t>
            </a:r>
          </a:p>
        </p:txBody>
      </p:sp>
    </p:spTree>
    <p:extLst>
      <p:ext uri="{BB962C8B-B14F-4D97-AF65-F5344CB8AC3E}">
        <p14:creationId xmlns:p14="http://schemas.microsoft.com/office/powerpoint/2010/main" val="209507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73EA79-8CCD-486F-816F-3FDD92DB3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06" y="1923315"/>
            <a:ext cx="5305741" cy="27900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5E41CF-4523-4590-A50A-3BBC67A3F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06" y="403978"/>
            <a:ext cx="5818204" cy="13486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D56414-1B77-4D57-B91F-62201EF69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499" y="1923315"/>
            <a:ext cx="5816295" cy="292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93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00A7CD1-A46B-4A2F-9065-C99F033566B3}"/>
              </a:ext>
            </a:extLst>
          </p:cNvPr>
          <p:cNvSpPr txBox="1"/>
          <p:nvPr/>
        </p:nvSpPr>
        <p:spPr>
          <a:xfrm>
            <a:off x="285162" y="771808"/>
            <a:ext cx="55594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CMR10"/>
              </a:rPr>
              <a:t>Prior RIXS studies of EPC in the 2D cuprates have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CMR10"/>
              </a:rPr>
              <a:t>focused largely on the Cu 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MMI10"/>
              </a:rPr>
              <a:t>L</a:t>
            </a:r>
            <a:r>
              <a:rPr lang="en-US" sz="800" b="0" i="0" u="none" strike="noStrike" baseline="0">
                <a:solidFill>
                  <a:srgbClr val="000000"/>
                </a:solidFill>
                <a:latin typeface="CMR7"/>
              </a:rPr>
              <a:t>3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MR10"/>
              </a:rPr>
              <a:t>-edge [</a:t>
            </a:r>
            <a:r>
              <a:rPr lang="en-US" sz="1800" b="0" i="0" u="none" strike="noStrike" baseline="0">
                <a:solidFill>
                  <a:srgbClr val="0000FF"/>
                </a:solidFill>
                <a:latin typeface="CMR10"/>
              </a:rPr>
              <a:t>30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MR10"/>
              </a:rPr>
              <a:t>, </a:t>
            </a:r>
            <a:r>
              <a:rPr lang="en-US" sz="1800" b="0" i="0" u="none" strike="noStrike" baseline="0">
                <a:solidFill>
                  <a:srgbClr val="0000FF"/>
                </a:solidFill>
                <a:latin typeface="CMR10"/>
              </a:rPr>
              <a:t>35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MR10"/>
              </a:rPr>
              <a:t>, </a:t>
            </a:r>
            <a:r>
              <a:rPr lang="en-US" sz="1800" b="0" i="0" u="none" strike="noStrike" baseline="0">
                <a:solidFill>
                  <a:srgbClr val="0000FF"/>
                </a:solidFill>
                <a:latin typeface="CMR10"/>
              </a:rPr>
              <a:t>37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MR10"/>
              </a:rPr>
              <a:t>]. How-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CMR10"/>
              </a:rPr>
              <a:t>ever, it has been established that the bands that cross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CMR10"/>
              </a:rPr>
              <a:t>the Fermi level in doped cuprates have significant oxy-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CMR10"/>
              </a:rPr>
              <a:t>gen 2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MMI10"/>
              </a:rPr>
              <a:t>p</a:t>
            </a:r>
            <a:r>
              <a:rPr lang="en-US" sz="800" b="0" i="0" u="none" strike="noStrike" baseline="0">
                <a:solidFill>
                  <a:srgbClr val="000000"/>
                </a:solidFill>
                <a:latin typeface="CMMI7"/>
              </a:rPr>
              <a:t>x;y 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MR10"/>
              </a:rPr>
              <a:t>orbital character [</a:t>
            </a:r>
            <a:r>
              <a:rPr lang="en-US" sz="1800" b="0" i="0" u="none" strike="noStrike" baseline="0">
                <a:solidFill>
                  <a:srgbClr val="0000FF"/>
                </a:solidFill>
                <a:latin typeface="CMR10"/>
              </a:rPr>
              <a:t>38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MR10"/>
              </a:rPr>
              <a:t>]. Moreover, the phonons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CMR10"/>
              </a:rPr>
              <a:t>believed to be most relevant to pairing in the cuprates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CMR10"/>
              </a:rPr>
              <a:t>are the optical oxygen modes [</a:t>
            </a:r>
            <a:r>
              <a:rPr lang="en-US" sz="1800" b="0" i="0" u="none" strike="noStrike" baseline="0">
                <a:solidFill>
                  <a:srgbClr val="0000FF"/>
                </a:solidFill>
                <a:latin typeface="CMR10"/>
              </a:rPr>
              <a:t>6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MR10"/>
              </a:rPr>
              <a:t>, </a:t>
            </a:r>
            <a:r>
              <a:rPr lang="en-US" sz="1800" b="0" i="0" u="none" strike="noStrike" baseline="0">
                <a:solidFill>
                  <a:srgbClr val="0000FF"/>
                </a:solidFill>
                <a:latin typeface="CMR10"/>
              </a:rPr>
              <a:t>17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MR10"/>
              </a:rPr>
              <a:t>]. It is, therefore, desirable to also study the EPC at the O 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MMI10"/>
              </a:rPr>
              <a:t>K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MR10"/>
              </a:rPr>
              <a:t>-edge in these</a:t>
            </a:r>
          </a:p>
          <a:p>
            <a:pPr algn="l"/>
            <a:r>
              <a:rPr lang="en-US" sz="1800" b="0" i="0" u="none" strike="noStrike" baseline="0">
                <a:solidFill>
                  <a:srgbClr val="000000"/>
                </a:solidFill>
                <a:latin typeface="CMR10"/>
              </a:rPr>
              <a:t>materials.</a:t>
            </a:r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A733E2-DF6A-477B-9D81-ED86124B786F}"/>
              </a:ext>
            </a:extLst>
          </p:cNvPr>
          <p:cNvSpPr txBox="1"/>
          <p:nvPr/>
        </p:nvSpPr>
        <p:spPr>
          <a:xfrm>
            <a:off x="285162" y="3500870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>
                <a:latin typeface="CMR10"/>
              </a:rPr>
              <a:t>The RIXS process at this edge involves the</a:t>
            </a:r>
          </a:p>
          <a:p>
            <a:pPr algn="l"/>
            <a:r>
              <a:rPr lang="en-US" sz="1800" b="0" i="0" u="none" strike="noStrike" baseline="0">
                <a:latin typeface="CMR10"/>
              </a:rPr>
              <a:t>1</a:t>
            </a:r>
            <a:r>
              <a:rPr lang="en-US" sz="1800" b="0" i="0" u="none" strike="noStrike" baseline="0">
                <a:latin typeface="CMMI10"/>
              </a:rPr>
              <a:t>s-</a:t>
            </a:r>
            <a:r>
              <a:rPr lang="en-US" sz="1800" b="0" i="0" u="none" strike="noStrike" baseline="0">
                <a:latin typeface="CMR10"/>
              </a:rPr>
              <a:t>2</a:t>
            </a:r>
            <a:r>
              <a:rPr lang="en-US" sz="1800" b="0" i="0" u="none" strike="noStrike" baseline="0">
                <a:latin typeface="CMMI10"/>
              </a:rPr>
              <a:t>p </a:t>
            </a:r>
            <a:r>
              <a:rPr lang="en-US" sz="1800" b="0" i="0" u="none" strike="noStrike" baseline="0">
                <a:latin typeface="CMR10"/>
              </a:rPr>
              <a:t>transition, so that in the intermediate state the</a:t>
            </a:r>
          </a:p>
          <a:p>
            <a:pPr algn="l"/>
            <a:r>
              <a:rPr lang="en-US" sz="1800" b="0" i="0" u="none" strike="noStrike" baseline="0">
                <a:latin typeface="CMR10"/>
              </a:rPr>
              <a:t>charge perturbation mostly involves the electron in a 2</a:t>
            </a:r>
            <a:r>
              <a:rPr lang="en-US" sz="1800" b="0" i="0" u="none" strike="noStrike" baseline="0">
                <a:latin typeface="CMMI10"/>
              </a:rPr>
              <a:t>p</a:t>
            </a:r>
          </a:p>
          <a:p>
            <a:pPr algn="l"/>
            <a:r>
              <a:rPr lang="en-US" sz="1800" b="0" i="0" u="none" strike="noStrike" baseline="0">
                <a:latin typeface="CMR10"/>
              </a:rPr>
              <a:t>orbital</a:t>
            </a:r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F54D42-3810-48F2-A409-293CCDB4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62" y="4914433"/>
            <a:ext cx="4888240" cy="8775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1145947-DDEE-4CB8-9563-A563521412B5}"/>
              </a:ext>
            </a:extLst>
          </p:cNvPr>
          <p:cNvSpPr txBox="1"/>
          <p:nvPr/>
        </p:nvSpPr>
        <p:spPr>
          <a:xfrm>
            <a:off x="7280638" y="122949"/>
            <a:ext cx="4663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>
                <a:solidFill>
                  <a:srgbClr val="FF0000"/>
                </a:solidFill>
                <a:latin typeface="CMR10"/>
              </a:rPr>
              <a:t>Why O K-edge has a longer core-hole life time?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2189085-DE1F-489C-A449-785B3CC46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786" y="950408"/>
            <a:ext cx="4663124" cy="85899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3567F10-4D5A-49CB-9AC5-1E303CF54763}"/>
              </a:ext>
            </a:extLst>
          </p:cNvPr>
          <p:cNvSpPr txBox="1"/>
          <p:nvPr/>
        </p:nvSpPr>
        <p:spPr>
          <a:xfrm>
            <a:off x="6734668" y="3244334"/>
            <a:ext cx="46631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>
                <a:solidFill>
                  <a:srgbClr val="FF0000"/>
                </a:solidFill>
                <a:latin typeface="CMR10"/>
              </a:rPr>
              <a:t>Compare to the softening of acoustic mode from IXS measurements?</a:t>
            </a:r>
          </a:p>
          <a:p>
            <a:pPr algn="l"/>
            <a:r>
              <a:rPr lang="en-US">
                <a:solidFill>
                  <a:srgbClr val="FF0000"/>
                </a:solidFill>
                <a:latin typeface="CMR10"/>
              </a:rPr>
              <a:t>To the BS mode</a:t>
            </a:r>
          </a:p>
          <a:p>
            <a:pPr algn="l"/>
            <a:r>
              <a:rPr lang="en-US">
                <a:solidFill>
                  <a:srgbClr val="FF0000"/>
                </a:solidFill>
                <a:latin typeface="CMR10"/>
              </a:rPr>
              <a:t>To establish that it is not from EPC</a:t>
            </a:r>
          </a:p>
          <a:p>
            <a:pPr algn="l"/>
            <a:endParaRPr lang="en-US">
              <a:solidFill>
                <a:srgbClr val="FF0000"/>
              </a:solidFill>
              <a:latin typeface="CMR10"/>
            </a:endParaRPr>
          </a:p>
          <a:p>
            <a:pPr algn="l"/>
            <a:r>
              <a:rPr lang="en-US">
                <a:solidFill>
                  <a:srgbClr val="FF0000"/>
                </a:solidFill>
                <a:latin typeface="CMR10"/>
              </a:rPr>
              <a:t>And the width is broader then the CDW order</a:t>
            </a:r>
          </a:p>
          <a:p>
            <a:pPr algn="l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75311C-167A-41DD-8EE0-99502EBB3608}"/>
              </a:ext>
            </a:extLst>
          </p:cNvPr>
          <p:cNvSpPr txBox="1"/>
          <p:nvPr/>
        </p:nvSpPr>
        <p:spPr>
          <a:xfrm>
            <a:off x="8693871" y="6341256"/>
            <a:ext cx="3410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Segoe UI" panose="020B0502040204020203" pitchFamily="34" charset="0"/>
              </a:rPr>
              <a:t>Y. Peng</a:t>
            </a:r>
            <a:r>
              <a:rPr lang="en-US" sz="1800" i="1">
                <a:latin typeface="Segoe UI" panose="020B0502040204020203" pitchFamily="34" charset="0"/>
              </a:rPr>
              <a:t> et al.</a:t>
            </a:r>
            <a:r>
              <a:rPr lang="en-US" sz="1800" i="0">
                <a:latin typeface="Segoe UI" panose="020B0502040204020203" pitchFamily="34" charset="0"/>
              </a:rPr>
              <a:t>, arXiv:2111.05533.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31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90099DF-5E50-4F1E-A1FC-9C0E38F9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7" y="1583704"/>
            <a:ext cx="3478422" cy="48024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41ADDA-756E-405E-906C-C4E123E21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68" y="165509"/>
            <a:ext cx="7136183" cy="8148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2D843F-8B02-40C9-8827-5E5D8AE46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461" y="4387392"/>
            <a:ext cx="4307077" cy="18720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B4AC4C-1928-42BD-874F-B293EB6C9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863" y="2205194"/>
            <a:ext cx="3693250" cy="177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69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9B61B16-AC5C-45A1-AABE-0ECA9DC15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12" y="1595437"/>
            <a:ext cx="5555480" cy="494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19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2985D-2FFB-4A83-979B-86E9E9EC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probe of EPC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216163-ED18-41BD-AE65-7EDC09E7A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ARPES probes fermionic, the phonon Q-dep is integrated.</a:t>
            </a:r>
          </a:p>
          <a:p>
            <a:r>
              <a:rPr lang="en-US"/>
              <a:t>NS/IXS relies on lifetime analysis</a:t>
            </a:r>
          </a:p>
          <a:p>
            <a:r>
              <a:rPr lang="en-US"/>
              <a:t>RIXS as a new route to probe EPC. Phonon </a:t>
            </a:r>
            <a:r>
              <a:rPr lang="en-US" err="1"/>
              <a:t>inten</a:t>
            </a:r>
            <a:r>
              <a:rPr lang="en-US"/>
              <a:t>. EPC and interference with charge</a:t>
            </a:r>
          </a:p>
          <a:p>
            <a:r>
              <a:rPr lang="en-US"/>
              <a:t>Cu L-edge has been applied widely.</a:t>
            </a:r>
          </a:p>
          <a:p>
            <a:r>
              <a:rPr lang="en-US"/>
              <a:t>Strong coupling mode: BS, what about lower-energy phonons?</a:t>
            </a:r>
          </a:p>
          <a:p>
            <a:r>
              <a:rPr lang="en-US"/>
              <a:t>Buckling mode? Bi PNAS paper – Buckling mode interference</a:t>
            </a:r>
          </a:p>
          <a:p>
            <a:r>
              <a:rPr lang="en-US"/>
              <a:t>What about in stripe ordered compound?</a:t>
            </a:r>
          </a:p>
        </p:txBody>
      </p:sp>
    </p:spTree>
    <p:extLst>
      <p:ext uri="{BB962C8B-B14F-4D97-AF65-F5344CB8AC3E}">
        <p14:creationId xmlns:p14="http://schemas.microsoft.com/office/powerpoint/2010/main" val="303629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6848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3432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1839871"/>
            <a:ext cx="12192000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>
                <a:latin typeface="Gill Sans MT" panose="020B0502020104020203" pitchFamily="34" charset="0"/>
                <a:cs typeface="Arial" panose="020B0604020202020204" pitchFamily="34" charset="0"/>
              </a:rPr>
              <a:t>Coupling of Charge and Lattice Dynamics in Eu-La</a:t>
            </a:r>
            <a:r>
              <a:rPr lang="en-US" sz="3000" baseline="-25000">
                <a:latin typeface="Gill Sans MT" panose="020B0502020104020203" pitchFamily="34" charset="0"/>
                <a:cs typeface="Arial" panose="020B0604020202020204" pitchFamily="34" charset="0"/>
              </a:rPr>
              <a:t>2-x</a:t>
            </a:r>
            <a:r>
              <a:rPr lang="en-US" sz="3000">
                <a:latin typeface="Gill Sans MT" panose="020B0502020104020203" pitchFamily="34" charset="0"/>
                <a:cs typeface="Arial" panose="020B0604020202020204" pitchFamily="34" charset="0"/>
              </a:rPr>
              <a:t>Sr</a:t>
            </a:r>
            <a:r>
              <a:rPr lang="en-US" sz="3000" baseline="-25000">
                <a:latin typeface="Gill Sans MT" panose="020B0502020104020203" pitchFamily="34" charset="0"/>
                <a:cs typeface="Arial" panose="020B0604020202020204" pitchFamily="34" charset="0"/>
              </a:rPr>
              <a:t>x</a:t>
            </a:r>
            <a:r>
              <a:rPr lang="en-US" sz="3000">
                <a:latin typeface="Gill Sans MT" panose="020B0502020104020203" pitchFamily="34" charset="0"/>
                <a:cs typeface="Arial" panose="020B0604020202020204" pitchFamily="34" charset="0"/>
              </a:rPr>
              <a:t>CuO</a:t>
            </a:r>
            <a:r>
              <a:rPr lang="en-US" sz="3000" baseline="-25000">
                <a:latin typeface="Gill Sans MT" panose="020B0502020104020203" pitchFamily="34" charset="0"/>
                <a:cs typeface="Arial" panose="020B0604020202020204" pitchFamily="34" charset="0"/>
              </a:rPr>
              <a:t>4, </a:t>
            </a:r>
            <a:r>
              <a:rPr lang="en-US" sz="3000" i="1">
                <a:latin typeface="Gill Sans MT" panose="020B0502020104020203" pitchFamily="34" charset="0"/>
                <a:cs typeface="Arial" panose="020B0604020202020204" pitchFamily="34" charset="0"/>
              </a:rPr>
              <a:t>x</a:t>
            </a:r>
            <a:r>
              <a:rPr lang="en-US" sz="3000">
                <a:latin typeface="Gill Sans MT" panose="020B0502020104020203" pitchFamily="34" charset="0"/>
                <a:cs typeface="Arial" panose="020B0604020202020204" pitchFamily="34" charset="0"/>
              </a:rPr>
              <a:t>=1/8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431182" y="2468224"/>
            <a:ext cx="9470597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An O </a:t>
            </a:r>
            <a:r>
              <a:rPr lang="en-US" sz="2400" i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K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-edge Resonant Inelastic X-ray Scattering (RIXS) Study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0" y="3436791"/>
            <a:ext cx="12192000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latin typeface="Gill Sans MT" panose="020B0502020104020203" pitchFamily="34" charset="0"/>
                <a:cs typeface="Arial" panose="020B0604020202020204" pitchFamily="34" charset="0"/>
              </a:rPr>
              <a:t>Qisi Wang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0" y="4065144"/>
            <a:ext cx="12192000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>
                <a:latin typeface="Gill Sans MT" panose="020B0502020104020203" pitchFamily="34" charset="0"/>
                <a:cs typeface="Arial" panose="020B0604020202020204" pitchFamily="34" charset="0"/>
              </a:rPr>
              <a:t>Johan Chang Group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5604" y="447075"/>
            <a:ext cx="2302042" cy="796861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4B47A1C3-273D-4C7E-BE89-F1F66775D9B1}"/>
              </a:ext>
            </a:extLst>
          </p:cNvPr>
          <p:cNvSpPr txBox="1">
            <a:spLocks/>
          </p:cNvSpPr>
          <p:nvPr/>
        </p:nvSpPr>
        <p:spPr>
          <a:xfrm>
            <a:off x="7549872" y="5988361"/>
            <a:ext cx="4399547" cy="638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Group meeting,  Jan. 26</a:t>
            </a:r>
            <a:r>
              <a:rPr lang="en-US" sz="2400" baseline="300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th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2120253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AA8692A-929E-44B9-B31E-DC85453EAEAF}"/>
              </a:ext>
            </a:extLst>
          </p:cNvPr>
          <p:cNvGrpSpPr/>
          <p:nvPr/>
        </p:nvGrpSpPr>
        <p:grpSpPr>
          <a:xfrm>
            <a:off x="3913279" y="1392356"/>
            <a:ext cx="4365440" cy="3904697"/>
            <a:chOff x="568171" y="969144"/>
            <a:chExt cx="5412550" cy="484129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31FB43B-12A4-47D7-BDF3-7731CD6AC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58" y="1047565"/>
              <a:ext cx="5227029" cy="4762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4E47FEB-455E-495E-ABEA-ECF7C8A78255}"/>
                </a:ext>
              </a:extLst>
            </p:cNvPr>
            <p:cNvSpPr/>
            <p:nvPr/>
          </p:nvSpPr>
          <p:spPr>
            <a:xfrm>
              <a:off x="568171" y="5015883"/>
              <a:ext cx="1038687" cy="7279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CE86F69-3A70-4C6D-8236-B4FA6D8C9366}"/>
                </a:ext>
              </a:extLst>
            </p:cNvPr>
            <p:cNvSpPr/>
            <p:nvPr/>
          </p:nvSpPr>
          <p:spPr>
            <a:xfrm>
              <a:off x="4955582" y="5015884"/>
              <a:ext cx="863461" cy="346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CD0AC78-B887-474B-848A-28A592B5BD5C}"/>
                </a:ext>
              </a:extLst>
            </p:cNvPr>
            <p:cNvSpPr/>
            <p:nvPr/>
          </p:nvSpPr>
          <p:spPr>
            <a:xfrm>
              <a:off x="4793903" y="969144"/>
              <a:ext cx="1186818" cy="346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CF355A9-105D-4D98-AF57-6E65F147F040}"/>
                </a:ext>
              </a:extLst>
            </p:cNvPr>
            <p:cNvSpPr/>
            <p:nvPr/>
          </p:nvSpPr>
          <p:spPr>
            <a:xfrm>
              <a:off x="5024463" y="1149656"/>
              <a:ext cx="856724" cy="346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FB05B67-FC80-4638-B60F-50EAFFE9D7FD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Elementary degrees of freedom in quantum materials and their couplings</a:t>
            </a:r>
            <a:endParaRPr lang="en-US" sz="20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769A66-FD95-4124-8B78-E3ADA4433659}"/>
              </a:ext>
            </a:extLst>
          </p:cNvPr>
          <p:cNvSpPr txBox="1"/>
          <p:nvPr/>
        </p:nvSpPr>
        <p:spPr>
          <a:xfrm>
            <a:off x="7800111" y="6378009"/>
            <a:ext cx="4391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666666"/>
                </a:solidFill>
                <a:latin typeface="Open Sans" panose="020B0606030504020204" pitchFamily="34" charset="0"/>
              </a:rPr>
              <a:t>https://pc.fhi-berlin.mpg.de/docm/research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0BA064-71CA-4DAC-8FAC-3C60C3BEB4F7}"/>
              </a:ext>
            </a:extLst>
          </p:cNvPr>
          <p:cNvSpPr txBox="1"/>
          <p:nvPr/>
        </p:nvSpPr>
        <p:spPr>
          <a:xfrm>
            <a:off x="2657456" y="3820101"/>
            <a:ext cx="16746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Neutron scattering</a:t>
            </a:r>
            <a:endParaRPr lang="en-US" sz="160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57C68EE-EE3A-40C7-84D4-40997F0F47E2}"/>
              </a:ext>
            </a:extLst>
          </p:cNvPr>
          <p:cNvSpPr txBox="1"/>
          <p:nvPr/>
        </p:nvSpPr>
        <p:spPr>
          <a:xfrm>
            <a:off x="7676440" y="1825303"/>
            <a:ext cx="17766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Neutron/x-ray scattering</a:t>
            </a:r>
            <a:endParaRPr lang="en-US" sz="160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7C91FA-9D16-4906-AAD2-F5D1736B27A2}"/>
              </a:ext>
            </a:extLst>
          </p:cNvPr>
          <p:cNvSpPr txBox="1"/>
          <p:nvPr/>
        </p:nvSpPr>
        <p:spPr>
          <a:xfrm>
            <a:off x="2287340" y="1919887"/>
            <a:ext cx="24636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Resonant x-ray</a:t>
            </a:r>
          </a:p>
          <a:p>
            <a:pPr algn="ctr"/>
            <a:r>
              <a:rPr lang="en-US" sz="1600">
                <a:solidFill>
                  <a:srgbClr val="666666"/>
                </a:solidFill>
                <a:latin typeface="Open Sans" panose="020B0606030504020204" pitchFamily="34" charset="0"/>
              </a:rPr>
              <a:t>Scattering / ARPES</a:t>
            </a:r>
            <a:endParaRPr lang="en-US" sz="160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148B578-A286-4976-B05D-3C687269100D}"/>
              </a:ext>
            </a:extLst>
          </p:cNvPr>
          <p:cNvSpPr txBox="1"/>
          <p:nvPr/>
        </p:nvSpPr>
        <p:spPr>
          <a:xfrm>
            <a:off x="7906140" y="3917741"/>
            <a:ext cx="1617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Resonant x-ray</a:t>
            </a:r>
          </a:p>
          <a:p>
            <a:pPr algn="ctr"/>
            <a:r>
              <a:rPr lang="en-US" sz="1600">
                <a:solidFill>
                  <a:srgbClr val="666666"/>
                </a:solidFill>
                <a:latin typeface="Open Sans" panose="020B0606030504020204" pitchFamily="34" charset="0"/>
              </a:rPr>
              <a:t>Scattering</a:t>
            </a:r>
            <a:endParaRPr lang="en-US" sz="160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92B82A4-F2D8-4B3A-BC13-A0EAB4E939B6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527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E1558785-699D-4007-A23F-C614270FF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000"/>
            <a:ext cx="11298461" cy="612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FA45753-A522-409C-850D-AA738C4D1F3C}"/>
              </a:ext>
            </a:extLst>
          </p:cNvPr>
          <p:cNvSpPr txBox="1"/>
          <p:nvPr/>
        </p:nvSpPr>
        <p:spPr>
          <a:xfrm>
            <a:off x="0" y="0"/>
            <a:ext cx="5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Slope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take the average = -0.0381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3CCE19-4188-4723-A753-72381177A992}"/>
              </a:ext>
            </a:extLst>
          </p:cNvPr>
          <p:cNvSpPr txBox="1"/>
          <p:nvPr/>
        </p:nvSpPr>
        <p:spPr>
          <a:xfrm>
            <a:off x="437827" y="1954853"/>
            <a:ext cx="1289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i="0">
                <a:effectLst/>
                <a:latin typeface="Arial" panose="020B0604020202020204" pitchFamily="34" charset="0"/>
              </a:rPr>
              <a:t>206272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07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AA8692A-929E-44B9-B31E-DC85453EAEAF}"/>
              </a:ext>
            </a:extLst>
          </p:cNvPr>
          <p:cNvGrpSpPr/>
          <p:nvPr/>
        </p:nvGrpSpPr>
        <p:grpSpPr>
          <a:xfrm>
            <a:off x="3913279" y="1392356"/>
            <a:ext cx="4365440" cy="3904697"/>
            <a:chOff x="568171" y="969144"/>
            <a:chExt cx="5412550" cy="484129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31FB43B-12A4-47D7-BDF3-7731CD6AC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58" y="1047565"/>
              <a:ext cx="5227029" cy="4762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4E47FEB-455E-495E-ABEA-ECF7C8A78255}"/>
                </a:ext>
              </a:extLst>
            </p:cNvPr>
            <p:cNvSpPr/>
            <p:nvPr/>
          </p:nvSpPr>
          <p:spPr>
            <a:xfrm>
              <a:off x="568171" y="5015883"/>
              <a:ext cx="1038687" cy="7279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CE86F69-3A70-4C6D-8236-B4FA6D8C9366}"/>
                </a:ext>
              </a:extLst>
            </p:cNvPr>
            <p:cNvSpPr/>
            <p:nvPr/>
          </p:nvSpPr>
          <p:spPr>
            <a:xfrm>
              <a:off x="4955582" y="5015884"/>
              <a:ext cx="863461" cy="346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CD0AC78-B887-474B-848A-28A592B5BD5C}"/>
                </a:ext>
              </a:extLst>
            </p:cNvPr>
            <p:cNvSpPr/>
            <p:nvPr/>
          </p:nvSpPr>
          <p:spPr>
            <a:xfrm>
              <a:off x="4793903" y="969144"/>
              <a:ext cx="1186818" cy="346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CF355A9-105D-4D98-AF57-6E65F147F040}"/>
                </a:ext>
              </a:extLst>
            </p:cNvPr>
            <p:cNvSpPr/>
            <p:nvPr/>
          </p:nvSpPr>
          <p:spPr>
            <a:xfrm>
              <a:off x="5024463" y="1149656"/>
              <a:ext cx="856724" cy="346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FB05B67-FC80-4638-B60F-50EAFFE9D7FD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Elementary degrees of freedom in quantum materials and their couplings</a:t>
            </a:r>
            <a:endParaRPr lang="en-US" sz="20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769A66-FD95-4124-8B78-E3ADA4433659}"/>
              </a:ext>
            </a:extLst>
          </p:cNvPr>
          <p:cNvSpPr txBox="1"/>
          <p:nvPr/>
        </p:nvSpPr>
        <p:spPr>
          <a:xfrm>
            <a:off x="7800111" y="6378009"/>
            <a:ext cx="4391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666666"/>
                </a:solidFill>
                <a:latin typeface="Open Sans" panose="020B0606030504020204" pitchFamily="34" charset="0"/>
              </a:rPr>
              <a:t>https://pc.fhi-berlin.mpg.de/docm/research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0BA064-71CA-4DAC-8FAC-3C60C3BEB4F7}"/>
              </a:ext>
            </a:extLst>
          </p:cNvPr>
          <p:cNvSpPr txBox="1"/>
          <p:nvPr/>
        </p:nvSpPr>
        <p:spPr>
          <a:xfrm>
            <a:off x="2657456" y="3820101"/>
            <a:ext cx="16746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Neutron scattering</a:t>
            </a:r>
            <a:endParaRPr lang="en-US" sz="160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57C68EE-EE3A-40C7-84D4-40997F0F47E2}"/>
              </a:ext>
            </a:extLst>
          </p:cNvPr>
          <p:cNvSpPr txBox="1"/>
          <p:nvPr/>
        </p:nvSpPr>
        <p:spPr>
          <a:xfrm>
            <a:off x="7676440" y="1825303"/>
            <a:ext cx="17766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Neutron/x-ray scattering</a:t>
            </a:r>
            <a:endParaRPr lang="en-US" sz="160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7C91FA-9D16-4906-AAD2-F5D1736B27A2}"/>
              </a:ext>
            </a:extLst>
          </p:cNvPr>
          <p:cNvSpPr txBox="1"/>
          <p:nvPr/>
        </p:nvSpPr>
        <p:spPr>
          <a:xfrm>
            <a:off x="2287340" y="1919887"/>
            <a:ext cx="24636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Resonant x-ray</a:t>
            </a:r>
          </a:p>
          <a:p>
            <a:pPr algn="ctr"/>
            <a:r>
              <a:rPr lang="en-US" sz="1600">
                <a:solidFill>
                  <a:srgbClr val="666666"/>
                </a:solidFill>
                <a:latin typeface="Open Sans" panose="020B0606030504020204" pitchFamily="34" charset="0"/>
              </a:rPr>
              <a:t>Scattering / ARPES</a:t>
            </a:r>
            <a:endParaRPr lang="en-US" sz="160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148B578-A286-4976-B05D-3C687269100D}"/>
              </a:ext>
            </a:extLst>
          </p:cNvPr>
          <p:cNvSpPr txBox="1"/>
          <p:nvPr/>
        </p:nvSpPr>
        <p:spPr>
          <a:xfrm>
            <a:off x="7906140" y="3917741"/>
            <a:ext cx="1617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Resonant x-ray</a:t>
            </a:r>
          </a:p>
          <a:p>
            <a:pPr algn="ctr"/>
            <a:r>
              <a:rPr lang="en-US" sz="1600">
                <a:solidFill>
                  <a:srgbClr val="666666"/>
                </a:solidFill>
                <a:latin typeface="Open Sans" panose="020B0606030504020204" pitchFamily="34" charset="0"/>
              </a:rPr>
              <a:t>Scattering</a:t>
            </a:r>
            <a:endParaRPr lang="en-US" sz="160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7EDE6B-A4FB-4F96-A9AE-3201EB5605E1}"/>
              </a:ext>
            </a:extLst>
          </p:cNvPr>
          <p:cNvSpPr txBox="1"/>
          <p:nvPr/>
        </p:nvSpPr>
        <p:spPr>
          <a:xfrm>
            <a:off x="7906140" y="2770225"/>
            <a:ext cx="2425536" cy="921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</a:rPr>
              <a:t>BCS superconductivity</a:t>
            </a:r>
          </a:p>
          <a:p>
            <a:pPr algn="l">
              <a:lnSpc>
                <a:spcPts val="2200"/>
              </a:lnSpc>
            </a:pPr>
            <a:r>
              <a:rPr lang="en-US" sz="1600">
                <a:solidFill>
                  <a:srgbClr val="FF0000"/>
                </a:solidFill>
                <a:latin typeface="Open Sans" panose="020B0606030504020204" pitchFamily="34" charset="0"/>
              </a:rPr>
              <a:t>High-</a:t>
            </a:r>
            <a:r>
              <a:rPr lang="en-US" sz="1600" i="1">
                <a:solidFill>
                  <a:srgbClr val="FF0000"/>
                </a:solidFill>
                <a:latin typeface="Open Sans" panose="020B0606030504020204" pitchFamily="34" charset="0"/>
              </a:rPr>
              <a:t>T</a:t>
            </a:r>
            <a:r>
              <a:rPr lang="en-US" sz="1600" i="1" baseline="-25000">
                <a:solidFill>
                  <a:srgbClr val="FF0000"/>
                </a:solidFill>
                <a:latin typeface="Open Sans" panose="020B0606030504020204" pitchFamily="34" charset="0"/>
              </a:rPr>
              <a:t>c </a:t>
            </a:r>
            <a:r>
              <a:rPr lang="en-US" sz="1600">
                <a:solidFill>
                  <a:srgbClr val="FF0000"/>
                </a:solidFill>
                <a:latin typeface="Open Sans" panose="020B0606030504020204" pitchFamily="34" charset="0"/>
              </a:rPr>
              <a:t>?</a:t>
            </a:r>
          </a:p>
          <a:p>
            <a:pPr algn="l">
              <a:lnSpc>
                <a:spcPts val="2200"/>
              </a:lnSpc>
            </a:pPr>
            <a:r>
              <a:rPr lang="en-US" sz="1600">
                <a:solidFill>
                  <a:srgbClr val="FF0000"/>
                </a:solidFill>
                <a:latin typeface="Open Sans" panose="020B0606030504020204" pitchFamily="34" charset="0"/>
              </a:rPr>
              <a:t>Stripe order ? ...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B3A9485-2AFB-48DA-895D-26C91C0CDBA5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866B47F1-1202-4B82-9C7B-C98540027BE0}"/>
              </a:ext>
            </a:extLst>
          </p:cNvPr>
          <p:cNvSpPr/>
          <p:nvPr/>
        </p:nvSpPr>
        <p:spPr>
          <a:xfrm>
            <a:off x="2618200" y="850447"/>
            <a:ext cx="6834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e-phonon</a:t>
            </a:r>
            <a:r>
              <a:rPr lang="en-US" b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coupling:</a:t>
            </a:r>
            <a:r>
              <a:rPr lang="en-US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renormalization of electrons by phonons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1DC3B84-767F-4636-B38B-49CECEB40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602" y="2724662"/>
            <a:ext cx="1569103" cy="52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50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AA8692A-929E-44B9-B31E-DC85453EAEAF}"/>
              </a:ext>
            </a:extLst>
          </p:cNvPr>
          <p:cNvGrpSpPr/>
          <p:nvPr/>
        </p:nvGrpSpPr>
        <p:grpSpPr>
          <a:xfrm>
            <a:off x="3913279" y="1392356"/>
            <a:ext cx="4365440" cy="3904697"/>
            <a:chOff x="568171" y="969144"/>
            <a:chExt cx="5412550" cy="484129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31FB43B-12A4-47D7-BDF3-7731CD6AC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58" y="1047565"/>
              <a:ext cx="5227029" cy="4762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4E47FEB-455E-495E-ABEA-ECF7C8A78255}"/>
                </a:ext>
              </a:extLst>
            </p:cNvPr>
            <p:cNvSpPr/>
            <p:nvPr/>
          </p:nvSpPr>
          <p:spPr>
            <a:xfrm>
              <a:off x="568171" y="5015883"/>
              <a:ext cx="1038687" cy="7279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CE86F69-3A70-4C6D-8236-B4FA6D8C9366}"/>
                </a:ext>
              </a:extLst>
            </p:cNvPr>
            <p:cNvSpPr/>
            <p:nvPr/>
          </p:nvSpPr>
          <p:spPr>
            <a:xfrm>
              <a:off x="4955582" y="5015884"/>
              <a:ext cx="863461" cy="346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CD0AC78-B887-474B-848A-28A592B5BD5C}"/>
                </a:ext>
              </a:extLst>
            </p:cNvPr>
            <p:cNvSpPr/>
            <p:nvPr/>
          </p:nvSpPr>
          <p:spPr>
            <a:xfrm>
              <a:off x="4793903" y="969144"/>
              <a:ext cx="1186818" cy="346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CF355A9-105D-4D98-AF57-6E65F147F040}"/>
                </a:ext>
              </a:extLst>
            </p:cNvPr>
            <p:cNvSpPr/>
            <p:nvPr/>
          </p:nvSpPr>
          <p:spPr>
            <a:xfrm>
              <a:off x="5024463" y="1149656"/>
              <a:ext cx="856724" cy="346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FB05B67-FC80-4638-B60F-50EAFFE9D7FD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Elementary degrees of freedom in quantum materials and their couplings</a:t>
            </a:r>
            <a:endParaRPr lang="en-US" sz="20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769A66-FD95-4124-8B78-E3ADA4433659}"/>
              </a:ext>
            </a:extLst>
          </p:cNvPr>
          <p:cNvSpPr txBox="1"/>
          <p:nvPr/>
        </p:nvSpPr>
        <p:spPr>
          <a:xfrm>
            <a:off x="7800111" y="6378009"/>
            <a:ext cx="4391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666666"/>
                </a:solidFill>
                <a:latin typeface="Open Sans" panose="020B0606030504020204" pitchFamily="34" charset="0"/>
              </a:rPr>
              <a:t>https://pc.fhi-berlin.mpg.de/docm/research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0BA064-71CA-4DAC-8FAC-3C60C3BEB4F7}"/>
              </a:ext>
            </a:extLst>
          </p:cNvPr>
          <p:cNvSpPr txBox="1"/>
          <p:nvPr/>
        </p:nvSpPr>
        <p:spPr>
          <a:xfrm>
            <a:off x="2657456" y="3820101"/>
            <a:ext cx="16746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Neutron scattering</a:t>
            </a:r>
            <a:endParaRPr lang="en-US" sz="160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57C68EE-EE3A-40C7-84D4-40997F0F47E2}"/>
              </a:ext>
            </a:extLst>
          </p:cNvPr>
          <p:cNvSpPr txBox="1"/>
          <p:nvPr/>
        </p:nvSpPr>
        <p:spPr>
          <a:xfrm>
            <a:off x="7676440" y="1825303"/>
            <a:ext cx="17766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Neutron/x-ray scattering</a:t>
            </a:r>
            <a:endParaRPr lang="en-US" sz="160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7C91FA-9D16-4906-AAD2-F5D1736B27A2}"/>
              </a:ext>
            </a:extLst>
          </p:cNvPr>
          <p:cNvSpPr txBox="1"/>
          <p:nvPr/>
        </p:nvSpPr>
        <p:spPr>
          <a:xfrm>
            <a:off x="2287340" y="1919887"/>
            <a:ext cx="24636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Resonant x-ray</a:t>
            </a:r>
          </a:p>
          <a:p>
            <a:pPr algn="ctr"/>
            <a:r>
              <a:rPr lang="en-US" sz="1600">
                <a:solidFill>
                  <a:srgbClr val="666666"/>
                </a:solidFill>
                <a:latin typeface="Open Sans" panose="020B0606030504020204" pitchFamily="34" charset="0"/>
              </a:rPr>
              <a:t>Scattering / ARPES</a:t>
            </a:r>
            <a:endParaRPr lang="en-US" sz="160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148B578-A286-4976-B05D-3C687269100D}"/>
              </a:ext>
            </a:extLst>
          </p:cNvPr>
          <p:cNvSpPr txBox="1"/>
          <p:nvPr/>
        </p:nvSpPr>
        <p:spPr>
          <a:xfrm>
            <a:off x="7906140" y="3917741"/>
            <a:ext cx="1617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Resonant x-ray</a:t>
            </a:r>
          </a:p>
          <a:p>
            <a:pPr algn="ctr"/>
            <a:r>
              <a:rPr lang="en-US" sz="1600">
                <a:solidFill>
                  <a:srgbClr val="666666"/>
                </a:solidFill>
                <a:latin typeface="Open Sans" panose="020B0606030504020204" pitchFamily="34" charset="0"/>
              </a:rPr>
              <a:t>Scattering</a:t>
            </a:r>
            <a:endParaRPr lang="en-US" sz="160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7EDE6B-A4FB-4F96-A9AE-3201EB5605E1}"/>
              </a:ext>
            </a:extLst>
          </p:cNvPr>
          <p:cNvSpPr txBox="1"/>
          <p:nvPr/>
        </p:nvSpPr>
        <p:spPr>
          <a:xfrm>
            <a:off x="8006479" y="2940885"/>
            <a:ext cx="2738186" cy="639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1600" i="1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</a:rPr>
              <a:t>M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</a:rPr>
              <a:t>(</a:t>
            </a:r>
            <a:r>
              <a:rPr lang="en-US" sz="1600" b="1" err="1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</a:rPr>
              <a:t>k</a:t>
            </a:r>
            <a:r>
              <a:rPr lang="en-US" sz="1600" err="1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</a:rPr>
              <a:t>,</a:t>
            </a:r>
            <a:r>
              <a:rPr lang="en-US" sz="1600" b="1" err="1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</a:rPr>
              <a:t>q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</a:rPr>
              <a:t>) depends on fermionic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</a:rPr>
              <a:t>k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</a:rPr>
              <a:t> + bosonic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</a:rPr>
              <a:t>q</a:t>
            </a:r>
            <a:endParaRPr lang="en-US" sz="1600" b="1">
              <a:solidFill>
                <a:srgbClr val="FF0000"/>
              </a:solidFill>
              <a:latin typeface="Open Sans" panose="020B0606030504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DE66A62-B2EB-4034-8D65-A8CE11062BA7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245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F96530-D88A-4A02-86A1-1FFB41584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20" y="2197747"/>
            <a:ext cx="2927798" cy="27186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871E17-48AA-4272-9795-1A362E902D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83"/>
          <a:stretch/>
        </p:blipFill>
        <p:spPr>
          <a:xfrm>
            <a:off x="4122476" y="950658"/>
            <a:ext cx="6315075" cy="72024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7FCA4BA-CA1D-4BEB-8838-FA3B381EBC09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ARPES as a probe of </a:t>
            </a:r>
            <a:r>
              <a:rPr lang="en-US" sz="2000" b="0" i="1">
                <a:effectLst/>
                <a:latin typeface="Open Sans" panose="020B0606030504020204" pitchFamily="34" charset="0"/>
              </a:rPr>
              <a:t>e-</a:t>
            </a:r>
            <a:r>
              <a:rPr lang="en-US" sz="2000" b="0" i="1" err="1">
                <a:effectLst/>
                <a:latin typeface="Open Sans" panose="020B0606030504020204" pitchFamily="34" charset="0"/>
              </a:rPr>
              <a:t>ph</a:t>
            </a:r>
            <a:r>
              <a:rPr lang="en-US" sz="2000" b="0" i="0">
                <a:effectLst/>
                <a:latin typeface="Open Sans" panose="020B0606030504020204" pitchFamily="34" charset="0"/>
              </a:rPr>
              <a:t> coupling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0BDBFC-7CFC-4576-A02E-242E19B5C4F3}"/>
              </a:ext>
            </a:extLst>
          </p:cNvPr>
          <p:cNvSpPr txBox="1"/>
          <p:nvPr/>
        </p:nvSpPr>
        <p:spPr>
          <a:xfrm>
            <a:off x="-112672" y="1347974"/>
            <a:ext cx="3485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Open Sans" panose="020B0606030504020204" pitchFamily="34" charset="0"/>
              </a:rPr>
              <a:t>Inter-band </a:t>
            </a:r>
            <a:r>
              <a:rPr lang="en-US" b="0" i="1">
                <a:effectLst/>
                <a:latin typeface="Open Sans" panose="020B0606030504020204" pitchFamily="34" charset="0"/>
              </a:rPr>
              <a:t>e-</a:t>
            </a:r>
            <a:r>
              <a:rPr lang="en-US" b="0" i="1" err="1">
                <a:effectLst/>
                <a:latin typeface="Open Sans" panose="020B0606030504020204" pitchFamily="34" charset="0"/>
              </a:rPr>
              <a:t>ph</a:t>
            </a:r>
            <a:r>
              <a:rPr lang="en-US" b="0" i="0">
                <a:effectLst/>
                <a:latin typeface="Open Sans" panose="020B0606030504020204" pitchFamily="34" charset="0"/>
              </a:rPr>
              <a:t> </a:t>
            </a:r>
          </a:p>
          <a:p>
            <a:pPr algn="ctr"/>
            <a:r>
              <a:rPr lang="en-US" b="0" i="0">
                <a:effectLst/>
                <a:latin typeface="Open Sans" panose="020B0606030504020204" pitchFamily="34" charset="0"/>
              </a:rPr>
              <a:t>scattering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0923F35-C776-4052-8BA3-27FD40638D13}"/>
              </a:ext>
            </a:extLst>
          </p:cNvPr>
          <p:cNvGrpSpPr/>
          <p:nvPr/>
        </p:nvGrpSpPr>
        <p:grpSpPr>
          <a:xfrm>
            <a:off x="3937424" y="2199890"/>
            <a:ext cx="2309905" cy="3088002"/>
            <a:chOff x="3303325" y="2510422"/>
            <a:chExt cx="2309905" cy="3088002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62BC8D8-120B-47F4-99F6-2E2E628EA73A}"/>
                </a:ext>
              </a:extLst>
            </p:cNvPr>
            <p:cNvGrpSpPr/>
            <p:nvPr/>
          </p:nvGrpSpPr>
          <p:grpSpPr>
            <a:xfrm>
              <a:off x="3303325" y="2879754"/>
              <a:ext cx="2309905" cy="2718670"/>
              <a:chOff x="3114351" y="2644021"/>
              <a:chExt cx="2309905" cy="271867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2815B755-BF9E-4B1F-830C-21BF8A86A9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" r="66458" b="59855"/>
              <a:stretch/>
            </p:blipFill>
            <p:spPr>
              <a:xfrm>
                <a:off x="3114351" y="2644021"/>
                <a:ext cx="2309905" cy="2718670"/>
              </a:xfrm>
              <a:prstGeom prst="rect">
                <a:avLst/>
              </a:prstGeom>
            </p:spPr>
          </p:pic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1252208E-36E7-4775-A641-AD96B8B2126C}"/>
                  </a:ext>
                </a:extLst>
              </p:cNvPr>
              <p:cNvGrpSpPr/>
              <p:nvPr/>
            </p:nvGrpSpPr>
            <p:grpSpPr>
              <a:xfrm>
                <a:off x="3844861" y="4250971"/>
                <a:ext cx="658425" cy="488271"/>
                <a:chOff x="6008705" y="4233215"/>
                <a:chExt cx="658425" cy="488271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D3E41341-C134-499D-9458-3D3DFCEE41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649" t="41502" r="82790" b="53365"/>
                <a:stretch/>
              </p:blipFill>
              <p:spPr>
                <a:xfrm>
                  <a:off x="6008705" y="4233215"/>
                  <a:ext cx="658425" cy="347663"/>
                </a:xfrm>
                <a:prstGeom prst="rect">
                  <a:avLst/>
                </a:prstGeom>
              </p:spPr>
            </p:pic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ABDE3B27-509A-4508-A46F-521BABF0F3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0712" t="41599" r="70307" b="55932"/>
                <a:stretch/>
              </p:blipFill>
              <p:spPr>
                <a:xfrm>
                  <a:off x="6028679" y="4554244"/>
                  <a:ext cx="618476" cy="167242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DFF4880-54CE-4C37-8C88-8F2529E5B7BF}"/>
                </a:ext>
              </a:extLst>
            </p:cNvPr>
            <p:cNvSpPr txBox="1"/>
            <p:nvPr/>
          </p:nvSpPr>
          <p:spPr>
            <a:xfrm>
              <a:off x="3968705" y="2510422"/>
              <a:ext cx="14471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latin typeface="Open Sans" panose="020B0606030504020204" pitchFamily="34" charset="0"/>
                </a:rPr>
                <a:t>ARPES kink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F4F923A-0201-4245-85DF-6AF3045D71F6}"/>
              </a:ext>
            </a:extLst>
          </p:cNvPr>
          <p:cNvGrpSpPr/>
          <p:nvPr/>
        </p:nvGrpSpPr>
        <p:grpSpPr>
          <a:xfrm>
            <a:off x="6586075" y="2187884"/>
            <a:ext cx="1945366" cy="3116709"/>
            <a:chOff x="6159947" y="2098921"/>
            <a:chExt cx="1945366" cy="3116709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5F080F0-30B3-4B79-B1C4-20E4CC2A1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9947" y="2558989"/>
              <a:ext cx="1945366" cy="2656641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E0C589B-3D10-4B76-9FC3-4300DDE85B4E}"/>
                </a:ext>
              </a:extLst>
            </p:cNvPr>
            <p:cNvSpPr txBox="1"/>
            <p:nvPr/>
          </p:nvSpPr>
          <p:spPr>
            <a:xfrm>
              <a:off x="6159947" y="2098921"/>
              <a:ext cx="16297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latin typeface="Open Sans" panose="020B0606030504020204" pitchFamily="34" charset="0"/>
                </a:rPr>
                <a:t>EPC constant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2A23E7CA-262F-4D0E-B42F-26A430A6EA49}"/>
              </a:ext>
            </a:extLst>
          </p:cNvPr>
          <p:cNvSpPr txBox="1"/>
          <p:nvPr/>
        </p:nvSpPr>
        <p:spPr>
          <a:xfrm>
            <a:off x="69598" y="5795936"/>
            <a:ext cx="4052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Open Sans" panose="020B0606030504020204" pitchFamily="34" charset="0"/>
              </a:rPr>
              <a:t>Hofmann </a:t>
            </a:r>
            <a:r>
              <a:rPr lang="en-US" sz="1400" i="1">
                <a:latin typeface="Open Sans" panose="020B0606030504020204" pitchFamily="34" charset="0"/>
              </a:rPr>
              <a:t>et al., </a:t>
            </a:r>
            <a:r>
              <a:rPr lang="en-US" sz="1400">
                <a:latin typeface="Open Sans" panose="020B0606030504020204" pitchFamily="34" charset="0"/>
              </a:rPr>
              <a:t>New J. Phys. 11, 125005 (2009)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790DF1C-0126-4C60-A06A-5E584E90FFC1}"/>
              </a:ext>
            </a:extLst>
          </p:cNvPr>
          <p:cNvSpPr txBox="1"/>
          <p:nvPr/>
        </p:nvSpPr>
        <p:spPr>
          <a:xfrm>
            <a:off x="4545036" y="5795935"/>
            <a:ext cx="34045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err="1">
                <a:latin typeface="Open Sans" panose="020B0606030504020204" pitchFamily="34" charset="0"/>
              </a:rPr>
              <a:t>Lanzara</a:t>
            </a:r>
            <a:r>
              <a:rPr lang="en-US" sz="1400">
                <a:latin typeface="Open Sans" panose="020B0606030504020204" pitchFamily="34" charset="0"/>
              </a:rPr>
              <a:t> </a:t>
            </a:r>
            <a:r>
              <a:rPr lang="en-US" sz="1400" i="1">
                <a:latin typeface="Open Sans" panose="020B0606030504020204" pitchFamily="34" charset="0"/>
              </a:rPr>
              <a:t>et al.,</a:t>
            </a:r>
            <a:r>
              <a:rPr lang="en-US" sz="1400">
                <a:latin typeface="Open Sans" panose="020B0606030504020204" pitchFamily="34" charset="0"/>
              </a:rPr>
              <a:t> Nature, 412, 510 (2001)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CADDA51-C635-4657-82AA-B170ACCAE210}"/>
              </a:ext>
            </a:extLst>
          </p:cNvPr>
          <p:cNvGrpSpPr/>
          <p:nvPr/>
        </p:nvGrpSpPr>
        <p:grpSpPr>
          <a:xfrm>
            <a:off x="8937794" y="2372550"/>
            <a:ext cx="2886075" cy="1834768"/>
            <a:chOff x="8625018" y="2796138"/>
            <a:chExt cx="2886075" cy="1834768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F38FC83-4129-4579-98C1-4CF8011E2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25019" y="4330322"/>
              <a:ext cx="2019308" cy="300584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C9B21F16-4B89-4862-A14C-A34847217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25018" y="3224364"/>
              <a:ext cx="2886075" cy="342900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F48EE22D-EE61-4D78-90BF-5A59F22C8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" r="2194"/>
            <a:stretch/>
          </p:blipFill>
          <p:spPr>
            <a:xfrm>
              <a:off x="8692626" y="3680413"/>
              <a:ext cx="1466850" cy="561313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F521AE44-A6CA-4008-A9BC-B8CCAAEA5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92625" y="2796138"/>
              <a:ext cx="1466850" cy="266700"/>
            </a:xfrm>
            <a:prstGeom prst="rect">
              <a:avLst/>
            </a:prstGeom>
          </p:spPr>
        </p:pic>
      </p:grp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6975B19-8300-4E09-8DCB-999D09BB43D7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117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F96530-D88A-4A02-86A1-1FFB41584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20" y="2197747"/>
            <a:ext cx="2927798" cy="27186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871E17-48AA-4272-9795-1A362E902D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83"/>
          <a:stretch/>
        </p:blipFill>
        <p:spPr>
          <a:xfrm>
            <a:off x="4122476" y="950658"/>
            <a:ext cx="6315075" cy="72024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7FCA4BA-CA1D-4BEB-8838-FA3B381EBC09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ARPES as a probe of </a:t>
            </a:r>
            <a:r>
              <a:rPr lang="en-US" sz="2000" b="0" i="1">
                <a:effectLst/>
                <a:latin typeface="Open Sans" panose="020B0606030504020204" pitchFamily="34" charset="0"/>
              </a:rPr>
              <a:t>e-</a:t>
            </a:r>
            <a:r>
              <a:rPr lang="en-US" sz="2000" b="0" i="1" err="1">
                <a:effectLst/>
                <a:latin typeface="Open Sans" panose="020B0606030504020204" pitchFamily="34" charset="0"/>
              </a:rPr>
              <a:t>ph</a:t>
            </a:r>
            <a:r>
              <a:rPr lang="en-US" sz="2000" b="0" i="0">
                <a:effectLst/>
                <a:latin typeface="Open Sans" panose="020B0606030504020204" pitchFamily="34" charset="0"/>
              </a:rPr>
              <a:t> coupling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0BDBFC-7CFC-4576-A02E-242E19B5C4F3}"/>
              </a:ext>
            </a:extLst>
          </p:cNvPr>
          <p:cNvSpPr txBox="1"/>
          <p:nvPr/>
        </p:nvSpPr>
        <p:spPr>
          <a:xfrm>
            <a:off x="-112672" y="1347974"/>
            <a:ext cx="3485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Open Sans" panose="020B0606030504020204" pitchFamily="34" charset="0"/>
              </a:rPr>
              <a:t>Inter-band </a:t>
            </a:r>
            <a:r>
              <a:rPr lang="en-US" b="0" i="1">
                <a:effectLst/>
                <a:latin typeface="Open Sans" panose="020B0606030504020204" pitchFamily="34" charset="0"/>
              </a:rPr>
              <a:t>e-</a:t>
            </a:r>
            <a:r>
              <a:rPr lang="en-US" b="0" i="1" err="1">
                <a:effectLst/>
                <a:latin typeface="Open Sans" panose="020B0606030504020204" pitchFamily="34" charset="0"/>
              </a:rPr>
              <a:t>ph</a:t>
            </a:r>
            <a:r>
              <a:rPr lang="en-US" b="0" i="0">
                <a:effectLst/>
                <a:latin typeface="Open Sans" panose="020B0606030504020204" pitchFamily="34" charset="0"/>
              </a:rPr>
              <a:t> </a:t>
            </a:r>
          </a:p>
          <a:p>
            <a:pPr algn="ctr"/>
            <a:r>
              <a:rPr lang="en-US" b="0" i="0">
                <a:effectLst/>
                <a:latin typeface="Open Sans" panose="020B0606030504020204" pitchFamily="34" charset="0"/>
              </a:rPr>
              <a:t>scattering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0923F35-C776-4052-8BA3-27FD40638D13}"/>
              </a:ext>
            </a:extLst>
          </p:cNvPr>
          <p:cNvGrpSpPr/>
          <p:nvPr/>
        </p:nvGrpSpPr>
        <p:grpSpPr>
          <a:xfrm>
            <a:off x="3937424" y="2199890"/>
            <a:ext cx="2309905" cy="3088002"/>
            <a:chOff x="3303325" y="2510422"/>
            <a:chExt cx="2309905" cy="3088002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62BC8D8-120B-47F4-99F6-2E2E628EA73A}"/>
                </a:ext>
              </a:extLst>
            </p:cNvPr>
            <p:cNvGrpSpPr/>
            <p:nvPr/>
          </p:nvGrpSpPr>
          <p:grpSpPr>
            <a:xfrm>
              <a:off x="3303325" y="2879754"/>
              <a:ext cx="2309905" cy="2718670"/>
              <a:chOff x="3114351" y="2644021"/>
              <a:chExt cx="2309905" cy="271867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2815B755-BF9E-4B1F-830C-21BF8A86A9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" r="66458" b="59855"/>
              <a:stretch/>
            </p:blipFill>
            <p:spPr>
              <a:xfrm>
                <a:off x="3114351" y="2644021"/>
                <a:ext cx="2309905" cy="2718670"/>
              </a:xfrm>
              <a:prstGeom prst="rect">
                <a:avLst/>
              </a:prstGeom>
            </p:spPr>
          </p:pic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1252208E-36E7-4775-A641-AD96B8B2126C}"/>
                  </a:ext>
                </a:extLst>
              </p:cNvPr>
              <p:cNvGrpSpPr/>
              <p:nvPr/>
            </p:nvGrpSpPr>
            <p:grpSpPr>
              <a:xfrm>
                <a:off x="3844861" y="4250971"/>
                <a:ext cx="658425" cy="488271"/>
                <a:chOff x="6008705" y="4233215"/>
                <a:chExt cx="658425" cy="488271"/>
              </a:xfrm>
            </p:grpSpPr>
            <p:pic>
              <p:nvPicPr>
                <p:cNvPr id="17" name="图片 16">
                  <a:extLst>
                    <a:ext uri="{FF2B5EF4-FFF2-40B4-BE49-F238E27FC236}">
                      <a16:creationId xmlns:a16="http://schemas.microsoft.com/office/drawing/2014/main" id="{D3E41341-C134-499D-9458-3D3DFCEE41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649" t="41502" r="82790" b="53365"/>
                <a:stretch/>
              </p:blipFill>
              <p:spPr>
                <a:xfrm>
                  <a:off x="6008705" y="4233215"/>
                  <a:ext cx="658425" cy="347663"/>
                </a:xfrm>
                <a:prstGeom prst="rect">
                  <a:avLst/>
                </a:prstGeom>
              </p:spPr>
            </p:pic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ABDE3B27-509A-4508-A46F-521BABF0F3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0712" t="41599" r="70307" b="55932"/>
                <a:stretch/>
              </p:blipFill>
              <p:spPr>
                <a:xfrm>
                  <a:off x="6028679" y="4554244"/>
                  <a:ext cx="618476" cy="167242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DFF4880-54CE-4C37-8C88-8F2529E5B7BF}"/>
                </a:ext>
              </a:extLst>
            </p:cNvPr>
            <p:cNvSpPr txBox="1"/>
            <p:nvPr/>
          </p:nvSpPr>
          <p:spPr>
            <a:xfrm>
              <a:off x="3968705" y="2510422"/>
              <a:ext cx="14471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latin typeface="Open Sans" panose="020B0606030504020204" pitchFamily="34" charset="0"/>
                </a:rPr>
                <a:t>ARPES kink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F4F923A-0201-4245-85DF-6AF3045D71F6}"/>
              </a:ext>
            </a:extLst>
          </p:cNvPr>
          <p:cNvGrpSpPr/>
          <p:nvPr/>
        </p:nvGrpSpPr>
        <p:grpSpPr>
          <a:xfrm>
            <a:off x="6586075" y="2187884"/>
            <a:ext cx="1945366" cy="3116709"/>
            <a:chOff x="6159947" y="2098921"/>
            <a:chExt cx="1945366" cy="3116709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5F080F0-30B3-4B79-B1C4-20E4CC2A1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9947" y="2558989"/>
              <a:ext cx="1945366" cy="2656641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E0C589B-3D10-4B76-9FC3-4300DDE85B4E}"/>
                </a:ext>
              </a:extLst>
            </p:cNvPr>
            <p:cNvSpPr txBox="1"/>
            <p:nvPr/>
          </p:nvSpPr>
          <p:spPr>
            <a:xfrm>
              <a:off x="6159947" y="2098921"/>
              <a:ext cx="16297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latin typeface="Open Sans" panose="020B0606030504020204" pitchFamily="34" charset="0"/>
                </a:rPr>
                <a:t>EPC constant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2A23E7CA-262F-4D0E-B42F-26A430A6EA49}"/>
              </a:ext>
            </a:extLst>
          </p:cNvPr>
          <p:cNvSpPr txBox="1"/>
          <p:nvPr/>
        </p:nvSpPr>
        <p:spPr>
          <a:xfrm>
            <a:off x="69598" y="5795936"/>
            <a:ext cx="4052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Open Sans" panose="020B0606030504020204" pitchFamily="34" charset="0"/>
              </a:rPr>
              <a:t>Hofmann </a:t>
            </a:r>
            <a:r>
              <a:rPr lang="en-US" sz="1400" i="1">
                <a:latin typeface="Open Sans" panose="020B0606030504020204" pitchFamily="34" charset="0"/>
              </a:rPr>
              <a:t>et al., </a:t>
            </a:r>
            <a:r>
              <a:rPr lang="en-US" sz="1400">
                <a:latin typeface="Open Sans" panose="020B0606030504020204" pitchFamily="34" charset="0"/>
              </a:rPr>
              <a:t>New J. Phys. 11, 125005 (2009)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790DF1C-0126-4C60-A06A-5E584E90FFC1}"/>
              </a:ext>
            </a:extLst>
          </p:cNvPr>
          <p:cNvSpPr txBox="1"/>
          <p:nvPr/>
        </p:nvSpPr>
        <p:spPr>
          <a:xfrm>
            <a:off x="4545036" y="5795935"/>
            <a:ext cx="34045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err="1">
                <a:latin typeface="Open Sans" panose="020B0606030504020204" pitchFamily="34" charset="0"/>
              </a:rPr>
              <a:t>Lanzara</a:t>
            </a:r>
            <a:r>
              <a:rPr lang="en-US" sz="1400">
                <a:latin typeface="Open Sans" panose="020B0606030504020204" pitchFamily="34" charset="0"/>
              </a:rPr>
              <a:t> </a:t>
            </a:r>
            <a:r>
              <a:rPr lang="en-US" sz="1400" i="1">
                <a:latin typeface="Open Sans" panose="020B0606030504020204" pitchFamily="34" charset="0"/>
              </a:rPr>
              <a:t>et al.,</a:t>
            </a:r>
            <a:r>
              <a:rPr lang="en-US" sz="1400">
                <a:latin typeface="Open Sans" panose="020B0606030504020204" pitchFamily="34" charset="0"/>
              </a:rPr>
              <a:t> Nature, 412, 510 (2001)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CADDA51-C635-4657-82AA-B170ACCAE210}"/>
              </a:ext>
            </a:extLst>
          </p:cNvPr>
          <p:cNvGrpSpPr/>
          <p:nvPr/>
        </p:nvGrpSpPr>
        <p:grpSpPr>
          <a:xfrm>
            <a:off x="8937794" y="2372550"/>
            <a:ext cx="2886075" cy="1834768"/>
            <a:chOff x="8625018" y="2796138"/>
            <a:chExt cx="2886075" cy="1834768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F38FC83-4129-4579-98C1-4CF8011E2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25019" y="4330322"/>
              <a:ext cx="2019308" cy="300584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C9B21F16-4B89-4862-A14C-A34847217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25018" y="3224364"/>
              <a:ext cx="2886075" cy="342900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F48EE22D-EE61-4D78-90BF-5A59F22C8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" r="2194"/>
            <a:stretch/>
          </p:blipFill>
          <p:spPr>
            <a:xfrm>
              <a:off x="8692626" y="3680413"/>
              <a:ext cx="1466850" cy="561313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F521AE44-A6CA-4008-A9BC-B8CCAAEA5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92625" y="2796138"/>
              <a:ext cx="1466850" cy="266700"/>
            </a:xfrm>
            <a:prstGeom prst="rect">
              <a:avLst/>
            </a:prstGeom>
          </p:spPr>
        </p:pic>
      </p:grp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6975B19-8300-4E09-8DCB-999D09BB43D7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769D2C6-7E8A-493C-974A-6264BD293DE4}"/>
              </a:ext>
            </a:extLst>
          </p:cNvPr>
          <p:cNvSpPr txBox="1"/>
          <p:nvPr/>
        </p:nvSpPr>
        <p:spPr>
          <a:xfrm>
            <a:off x="8870187" y="4781373"/>
            <a:ext cx="2283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Which bosonic mode? Phonon? Magnon?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F711B97-A03F-425C-9A3E-90CE5379C0C7}"/>
              </a:ext>
            </a:extLst>
          </p:cNvPr>
          <p:cNvSpPr txBox="1"/>
          <p:nvPr/>
        </p:nvSpPr>
        <p:spPr>
          <a:xfrm>
            <a:off x="8887963" y="5878648"/>
            <a:ext cx="2935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b="1">
                <a:solidFill>
                  <a:schemeClr val="accent1"/>
                </a:solidFill>
                <a:latin typeface="Open Sans" panose="020B0606030504020204" pitchFamily="34" charset="0"/>
              </a:rPr>
              <a:t>q</a:t>
            </a: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-dependence of </a:t>
            </a:r>
            <a:r>
              <a:rPr lang="en-US" sz="1400" i="1">
                <a:solidFill>
                  <a:schemeClr val="accent1"/>
                </a:solidFill>
                <a:latin typeface="Open Sans" panose="020B0606030504020204" pitchFamily="34" charset="0"/>
              </a:rPr>
              <a:t>M</a:t>
            </a: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(</a:t>
            </a:r>
            <a:r>
              <a:rPr lang="en-US" sz="1400" b="1" err="1">
                <a:solidFill>
                  <a:schemeClr val="accent1"/>
                </a:solidFill>
                <a:latin typeface="Open Sans" panose="020B0606030504020204" pitchFamily="34" charset="0"/>
              </a:rPr>
              <a:t>k</a:t>
            </a:r>
            <a:r>
              <a:rPr lang="en-US" sz="1400" err="1">
                <a:solidFill>
                  <a:schemeClr val="accent1"/>
                </a:solidFill>
                <a:latin typeface="Open Sans" panose="020B0606030504020204" pitchFamily="34" charset="0"/>
              </a:rPr>
              <a:t>,</a:t>
            </a:r>
            <a:r>
              <a:rPr lang="en-US" sz="1400" b="1" err="1">
                <a:solidFill>
                  <a:schemeClr val="accent1"/>
                </a:solidFill>
                <a:latin typeface="Open Sans" panose="020B0606030504020204" pitchFamily="34" charset="0"/>
              </a:rPr>
              <a:t>q</a:t>
            </a: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)?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87C019-9E50-4E8E-A26B-B61F3D323068}"/>
              </a:ext>
            </a:extLst>
          </p:cNvPr>
          <p:cNvSpPr txBox="1"/>
          <p:nvPr/>
        </p:nvSpPr>
        <p:spPr>
          <a:xfrm>
            <a:off x="8870187" y="5420857"/>
            <a:ext cx="22832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Which phonon?</a:t>
            </a:r>
          </a:p>
        </p:txBody>
      </p:sp>
    </p:spTree>
    <p:extLst>
      <p:ext uri="{BB962C8B-B14F-4D97-AF65-F5344CB8AC3E}">
        <p14:creationId xmlns:p14="http://schemas.microsoft.com/office/powerpoint/2010/main" val="2415213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7FCA4BA-CA1D-4BEB-8838-FA3B381EBC09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0" i="0">
                <a:effectLst/>
                <a:latin typeface="Open Sans" panose="020B0606030504020204" pitchFamily="34" charset="0"/>
              </a:rPr>
              <a:t>RIXS</a:t>
            </a:r>
            <a:r>
              <a:rPr lang="en-US" sz="2000" b="0" i="0">
                <a:effectLst/>
                <a:latin typeface="Open Sans" panose="020B0606030504020204" pitchFamily="34" charset="0"/>
              </a:rPr>
              <a:t> as a probe of </a:t>
            </a:r>
            <a:r>
              <a:rPr lang="en-US" sz="2000" b="0" i="1">
                <a:effectLst/>
                <a:latin typeface="Open Sans" panose="020B0606030504020204" pitchFamily="34" charset="0"/>
              </a:rPr>
              <a:t>e-</a:t>
            </a:r>
            <a:r>
              <a:rPr lang="en-US" sz="2000" b="0" i="1" err="1">
                <a:effectLst/>
                <a:latin typeface="Open Sans" panose="020B0606030504020204" pitchFamily="34" charset="0"/>
              </a:rPr>
              <a:t>ph</a:t>
            </a:r>
            <a:r>
              <a:rPr lang="en-US" sz="2000" b="0" i="0">
                <a:effectLst/>
                <a:latin typeface="Open Sans" panose="020B0606030504020204" pitchFamily="34" charset="0"/>
              </a:rPr>
              <a:t> coupling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0BDBFC-7CFC-4576-A02E-242E19B5C4F3}"/>
              </a:ext>
            </a:extLst>
          </p:cNvPr>
          <p:cNvSpPr txBox="1"/>
          <p:nvPr/>
        </p:nvSpPr>
        <p:spPr>
          <a:xfrm>
            <a:off x="744509" y="949313"/>
            <a:ext cx="2578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Open Sans" panose="020B0606030504020204" pitchFamily="34" charset="0"/>
              </a:rPr>
              <a:t>2</a:t>
            </a:r>
            <a:r>
              <a:rPr lang="en-US" b="0" i="1">
                <a:effectLst/>
                <a:latin typeface="Open Sans" panose="020B0606030504020204" pitchFamily="34" charset="0"/>
              </a:rPr>
              <a:t>p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b="0" i="0">
                <a:effectLst/>
                <a:latin typeface="Open Sans" panose="020B0606030504020204" pitchFamily="34" charset="0"/>
              </a:rPr>
              <a:t>3</a:t>
            </a:r>
            <a:r>
              <a:rPr lang="en-US" b="0" i="1">
                <a:effectLst/>
                <a:latin typeface="Open Sans" panose="020B0606030504020204" pitchFamily="34" charset="0"/>
              </a:rPr>
              <a:t>d</a:t>
            </a:r>
            <a:r>
              <a:rPr lang="en-US" b="0" i="0">
                <a:effectLst/>
                <a:latin typeface="Open Sans" panose="020B0606030504020204" pitchFamily="34" charset="0"/>
              </a:rPr>
              <a:t>  RIXS process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BF0B9D9-3E0E-4C38-95C4-06CA6D92BA0B}"/>
              </a:ext>
            </a:extLst>
          </p:cNvPr>
          <p:cNvGrpSpPr/>
          <p:nvPr/>
        </p:nvGrpSpPr>
        <p:grpSpPr>
          <a:xfrm>
            <a:off x="558924" y="1225442"/>
            <a:ext cx="2929787" cy="2449831"/>
            <a:chOff x="558924" y="1411873"/>
            <a:chExt cx="2929787" cy="244983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6820038-DF23-4998-9F40-029C73BE0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8217"/>
            <a:stretch/>
          </p:blipFill>
          <p:spPr>
            <a:xfrm>
              <a:off x="579111" y="1411873"/>
              <a:ext cx="2909600" cy="2449831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04BF278-E1C3-4F71-9389-9CCDB05281FE}"/>
                </a:ext>
              </a:extLst>
            </p:cNvPr>
            <p:cNvSpPr/>
            <p:nvPr/>
          </p:nvSpPr>
          <p:spPr>
            <a:xfrm>
              <a:off x="558924" y="1577157"/>
              <a:ext cx="273145" cy="272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5821DD8-9236-42E8-8FD1-CA4285453A06}"/>
              </a:ext>
            </a:extLst>
          </p:cNvPr>
          <p:cNvGrpSpPr/>
          <p:nvPr/>
        </p:nvGrpSpPr>
        <p:grpSpPr>
          <a:xfrm>
            <a:off x="4640207" y="1225442"/>
            <a:ext cx="3087888" cy="2376627"/>
            <a:chOff x="305711" y="4021990"/>
            <a:chExt cx="3183000" cy="2449831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B5B502D2-4FE7-496C-8B6F-2B22507CA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428" r="31803"/>
            <a:stretch/>
          </p:blipFill>
          <p:spPr>
            <a:xfrm>
              <a:off x="305711" y="4021990"/>
              <a:ext cx="3183000" cy="2449831"/>
            </a:xfrm>
            <a:prstGeom prst="rect">
              <a:avLst/>
            </a:prstGeom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CAAEE0B-F959-4B30-959E-910D99B91FCF}"/>
                </a:ext>
              </a:extLst>
            </p:cNvPr>
            <p:cNvSpPr/>
            <p:nvPr/>
          </p:nvSpPr>
          <p:spPr>
            <a:xfrm>
              <a:off x="471364" y="4095035"/>
              <a:ext cx="273145" cy="272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C519872-4BBB-4D41-B5FB-DB55D0DBDE88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A9D76F87-9776-478D-8618-A6CF37D8F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9" b="53174"/>
          <a:stretch/>
        </p:blipFill>
        <p:spPr>
          <a:xfrm>
            <a:off x="251224" y="4183471"/>
            <a:ext cx="3415042" cy="1650744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7521D0B2-26A5-49DC-A3E1-98226C27DF45}"/>
              </a:ext>
            </a:extLst>
          </p:cNvPr>
          <p:cNvSpPr/>
          <p:nvPr/>
        </p:nvSpPr>
        <p:spPr>
          <a:xfrm>
            <a:off x="330798" y="6340344"/>
            <a:ext cx="28859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Braicovich</a:t>
            </a: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i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PRR 2, 023231 (2020)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2266E79-0161-4351-B0D3-D75416316FCB}"/>
              </a:ext>
            </a:extLst>
          </p:cNvPr>
          <p:cNvSpPr/>
          <p:nvPr/>
        </p:nvSpPr>
        <p:spPr>
          <a:xfrm>
            <a:off x="3559734" y="6340344"/>
            <a:ext cx="30945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Wang </a:t>
            </a:r>
            <a:r>
              <a:rPr lang="en-US" sz="1200" i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Sci. Adv. 7, eabg7394 (2021)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E330B15-543C-45FC-9D8E-15B7F317DF7A}"/>
              </a:ext>
            </a:extLst>
          </p:cNvPr>
          <p:cNvGrpSpPr/>
          <p:nvPr/>
        </p:nvGrpSpPr>
        <p:grpSpPr>
          <a:xfrm>
            <a:off x="4624697" y="4447804"/>
            <a:ext cx="3893949" cy="1233395"/>
            <a:chOff x="6015059" y="2386379"/>
            <a:chExt cx="3893949" cy="1233395"/>
          </a:xfrm>
        </p:grpSpPr>
        <p:sp>
          <p:nvSpPr>
            <p:cNvPr id="43" name="标题 1">
              <a:extLst>
                <a:ext uri="{FF2B5EF4-FFF2-40B4-BE49-F238E27FC236}">
                  <a16:creationId xmlns:a16="http://schemas.microsoft.com/office/drawing/2014/main" id="{EFCB71B5-7661-4A09-9F53-2B3732981521}"/>
                </a:ext>
              </a:extLst>
            </p:cNvPr>
            <p:cNvSpPr txBox="1">
              <a:spLocks/>
            </p:cNvSpPr>
            <p:nvPr/>
          </p:nvSpPr>
          <p:spPr>
            <a:xfrm>
              <a:off x="6027631" y="2386379"/>
              <a:ext cx="3881377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en-US" sz="18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  Electron-phonon coupling</a:t>
              </a:r>
            </a:p>
          </p:txBody>
        </p:sp>
        <p:sp>
          <p:nvSpPr>
            <p:cNvPr id="44" name="标题 1">
              <a:extLst>
                <a:ext uri="{FF2B5EF4-FFF2-40B4-BE49-F238E27FC236}">
                  <a16:creationId xmlns:a16="http://schemas.microsoft.com/office/drawing/2014/main" id="{7F72769C-EEC2-48AC-BB91-0A01DED4F2BD}"/>
                </a:ext>
              </a:extLst>
            </p:cNvPr>
            <p:cNvSpPr txBox="1">
              <a:spLocks/>
            </p:cNvSpPr>
            <p:nvPr/>
          </p:nvSpPr>
          <p:spPr>
            <a:xfrm>
              <a:off x="6015059" y="2894217"/>
              <a:ext cx="3641891" cy="725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ii)  Core-hole lifetime</a:t>
              </a:r>
            </a:p>
          </p:txBody>
        </p:sp>
      </p:grpSp>
      <p:sp>
        <p:nvSpPr>
          <p:cNvPr id="45" name="标题 1">
            <a:extLst>
              <a:ext uri="{FF2B5EF4-FFF2-40B4-BE49-F238E27FC236}">
                <a16:creationId xmlns:a16="http://schemas.microsoft.com/office/drawing/2014/main" id="{B1F1CD42-BB8D-4866-8C1C-F9050C9C6B4D}"/>
              </a:ext>
            </a:extLst>
          </p:cNvPr>
          <p:cNvSpPr txBox="1">
            <a:spLocks/>
          </p:cNvSpPr>
          <p:nvPr/>
        </p:nvSpPr>
        <p:spPr>
          <a:xfrm>
            <a:off x="4092037" y="3831106"/>
            <a:ext cx="6068166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Defining parameters for RIXS phonon intensity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2A9EB0E-0EBC-4F3F-8066-B54AD7991CD0}"/>
              </a:ext>
            </a:extLst>
          </p:cNvPr>
          <p:cNvSpPr txBox="1"/>
          <p:nvPr/>
        </p:nvSpPr>
        <p:spPr>
          <a:xfrm>
            <a:off x="4894749" y="944624"/>
            <a:ext cx="2578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Open Sans" panose="020B0606030504020204" pitchFamily="34" charset="0"/>
              </a:rPr>
              <a:t>Scattering geometry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B2971ED-FBE1-4FFA-B169-35BF8B704544}"/>
              </a:ext>
            </a:extLst>
          </p:cNvPr>
          <p:cNvSpPr txBox="1"/>
          <p:nvPr/>
        </p:nvSpPr>
        <p:spPr>
          <a:xfrm>
            <a:off x="9009715" y="942722"/>
            <a:ext cx="2578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  <a:latin typeface="Open Sans" panose="020B0606030504020204" pitchFamily="34" charset="0"/>
              </a:rPr>
              <a:t>RIXS phonon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BEAF520-EEB0-4ECA-AED0-6D81D9C70088}"/>
              </a:ext>
            </a:extLst>
          </p:cNvPr>
          <p:cNvGrpSpPr/>
          <p:nvPr/>
        </p:nvGrpSpPr>
        <p:grpSpPr>
          <a:xfrm>
            <a:off x="8876242" y="1318645"/>
            <a:ext cx="2712277" cy="2326030"/>
            <a:chOff x="8876242" y="1318645"/>
            <a:chExt cx="2712277" cy="232603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ABFA2E5-6675-4EFE-9E02-9096B52E5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796"/>
            <a:stretch/>
          </p:blipFill>
          <p:spPr>
            <a:xfrm>
              <a:off x="8876242" y="1318645"/>
              <a:ext cx="2712277" cy="232603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25FFD35-2DF6-4CC1-933D-639162E6902A}"/>
                </a:ext>
              </a:extLst>
            </p:cNvPr>
            <p:cNvSpPr/>
            <p:nvPr/>
          </p:nvSpPr>
          <p:spPr>
            <a:xfrm>
              <a:off x="9294920" y="1498485"/>
              <a:ext cx="230820" cy="164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6587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7FCA4BA-CA1D-4BEB-8838-FA3B381EBC09}"/>
              </a:ext>
            </a:extLst>
          </p:cNvPr>
          <p:cNvSpPr txBox="1"/>
          <p:nvPr/>
        </p:nvSpPr>
        <p:spPr>
          <a:xfrm>
            <a:off x="455720" y="160756"/>
            <a:ext cx="11280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0" i="1">
                <a:effectLst/>
                <a:latin typeface="Open Sans" panose="020B0606030504020204" pitchFamily="34" charset="0"/>
              </a:rPr>
              <a:t>L</a:t>
            </a:r>
            <a:r>
              <a:rPr lang="en-US" altLang="zh-CN" sz="2000" b="0" i="0">
                <a:effectLst/>
                <a:latin typeface="Open Sans" panose="020B0606030504020204" pitchFamily="34" charset="0"/>
              </a:rPr>
              <a:t>-edge RIXS results on Eu-LSCO: </a:t>
            </a:r>
            <a:r>
              <a:rPr lang="en-US" altLang="zh-CN" sz="2000" b="0" i="1">
                <a:effectLst/>
                <a:latin typeface="Open Sans" panose="020B0606030504020204" pitchFamily="34" charset="0"/>
              </a:rPr>
              <a:t>e-</a:t>
            </a:r>
            <a:r>
              <a:rPr lang="en-US" altLang="zh-CN" sz="2000" b="0" i="1" err="1">
                <a:effectLst/>
                <a:latin typeface="Open Sans" panose="020B0606030504020204" pitchFamily="34" charset="0"/>
              </a:rPr>
              <a:t>ph</a:t>
            </a:r>
            <a:r>
              <a:rPr lang="en-US" altLang="zh-CN" sz="2000" b="0" i="0">
                <a:effectLst/>
                <a:latin typeface="Open Sans" panose="020B0606030504020204" pitchFamily="34" charset="0"/>
              </a:rPr>
              <a:t> coupling enhanced in the LTT charge ordered phase</a:t>
            </a:r>
            <a:endParaRPr lang="en-US" sz="2000" b="0" i="0">
              <a:effectLst/>
              <a:latin typeface="Open Sans" panose="020B0606030504020204" pitchFamily="34" charset="0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C519872-4BBB-4D41-B5FB-DB55D0DBDE88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72266E79-0161-4351-B0D3-D75416316FCB}"/>
              </a:ext>
            </a:extLst>
          </p:cNvPr>
          <p:cNvSpPr/>
          <p:nvPr/>
        </p:nvSpPr>
        <p:spPr>
          <a:xfrm>
            <a:off x="8531229" y="6242690"/>
            <a:ext cx="30945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Wang </a:t>
            </a:r>
            <a:r>
              <a:rPr lang="en-US" sz="1200" i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Sci. Adv. 7, eabg7394 (2021)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89CA43-7F1C-4685-B227-F36DC0E1F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063" y="1097968"/>
            <a:ext cx="3553543" cy="351728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640B351-E052-4809-910A-B7594A833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252" y="1097968"/>
            <a:ext cx="4122064" cy="3517282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E51248-D0AF-426D-9C5F-2F25C9BB76F0}"/>
              </a:ext>
            </a:extLst>
          </p:cNvPr>
          <p:cNvGrpSpPr/>
          <p:nvPr/>
        </p:nvGrpSpPr>
        <p:grpSpPr>
          <a:xfrm>
            <a:off x="0" y="941431"/>
            <a:ext cx="2195537" cy="4135763"/>
            <a:chOff x="130160" y="1273854"/>
            <a:chExt cx="2195537" cy="413576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057CC6C-4190-4E75-A9F3-00F511BB5797}"/>
                </a:ext>
              </a:extLst>
            </p:cNvPr>
            <p:cNvGrpSpPr/>
            <p:nvPr/>
          </p:nvGrpSpPr>
          <p:grpSpPr>
            <a:xfrm>
              <a:off x="130160" y="1273854"/>
              <a:ext cx="2195537" cy="4135763"/>
              <a:chOff x="130160" y="1273854"/>
              <a:chExt cx="2195537" cy="4135763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E39EC85B-8F3F-49CC-A943-1B51844066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2499"/>
              <a:stretch/>
            </p:blipFill>
            <p:spPr>
              <a:xfrm>
                <a:off x="130160" y="1273854"/>
                <a:ext cx="2115891" cy="4135763"/>
              </a:xfrm>
              <a:prstGeom prst="rect">
                <a:avLst/>
              </a:prstGeom>
            </p:spPr>
          </p:pic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CA6A4A8-16C1-440C-844C-82C6C4C3340A}"/>
                  </a:ext>
                </a:extLst>
              </p:cNvPr>
              <p:cNvSpPr/>
              <p:nvPr/>
            </p:nvSpPr>
            <p:spPr>
              <a:xfrm>
                <a:off x="2068244" y="1276620"/>
                <a:ext cx="257453" cy="24857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0CF8753-D86A-4512-ABD2-E457171129FF}"/>
                </a:ext>
              </a:extLst>
            </p:cNvPr>
            <p:cNvSpPr/>
            <p:nvPr/>
          </p:nvSpPr>
          <p:spPr>
            <a:xfrm>
              <a:off x="198267" y="1273854"/>
              <a:ext cx="343271" cy="278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28023A94-D51A-4177-8D70-C39FC4E36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70" t="4979" b="59603"/>
          <a:stretch/>
        </p:blipFill>
        <p:spPr>
          <a:xfrm>
            <a:off x="1938084" y="2415767"/>
            <a:ext cx="1910694" cy="1187089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C9B9EE0-24F7-41A2-9DE1-DF7515CE1994}"/>
              </a:ext>
            </a:extLst>
          </p:cNvPr>
          <p:cNvSpPr txBox="1"/>
          <p:nvPr/>
        </p:nvSpPr>
        <p:spPr>
          <a:xfrm>
            <a:off x="221358" y="5444097"/>
            <a:ext cx="4510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effectLst/>
                <a:latin typeface="Open Sans" panose="020B0606030504020204" pitchFamily="34" charset="0"/>
              </a:rPr>
              <a:t>LTO: </a:t>
            </a:r>
            <a:r>
              <a:rPr lang="en-US" altLang="zh-CN" b="0">
                <a:effectLst/>
                <a:latin typeface="Open Sans" panose="020B0606030504020204" pitchFamily="34" charset="0"/>
              </a:rPr>
              <a:t>low-temperature orthorhombic</a:t>
            </a:r>
            <a:endParaRPr lang="en-US" b="0">
              <a:effectLst/>
              <a:latin typeface="Open Sans" panose="020B0606030504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FEC9F81-B079-4FED-98F0-A4E5752BBAFE}"/>
              </a:ext>
            </a:extLst>
          </p:cNvPr>
          <p:cNvSpPr txBox="1"/>
          <p:nvPr/>
        </p:nvSpPr>
        <p:spPr>
          <a:xfrm>
            <a:off x="221358" y="5983367"/>
            <a:ext cx="7102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effectLst/>
                <a:latin typeface="Open Sans" panose="020B0606030504020204" pitchFamily="34" charset="0"/>
              </a:rPr>
              <a:t>LTT: </a:t>
            </a:r>
            <a:r>
              <a:rPr lang="en-US" altLang="zh-CN" b="0">
                <a:effectLst/>
                <a:latin typeface="Open Sans" panose="020B0606030504020204" pitchFamily="34" charset="0"/>
              </a:rPr>
              <a:t>low-temperature tetragonal –</a:t>
            </a:r>
            <a:r>
              <a:rPr lang="en-US" altLang="zh-CN">
                <a:latin typeface="Open Sans" panose="020B0606030504020204" pitchFamily="34" charset="0"/>
              </a:rPr>
              <a:t> ideal structure for stripe order?</a:t>
            </a:r>
            <a:endParaRPr lang="en-US" altLang="zh-CN" b="0">
              <a:effectLst/>
              <a:latin typeface="Open Sans" panose="020B0606030504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DFDAA0D-7B7C-419F-A083-0A57957584D1}"/>
              </a:ext>
            </a:extLst>
          </p:cNvPr>
          <p:cNvSpPr txBox="1"/>
          <p:nvPr/>
        </p:nvSpPr>
        <p:spPr>
          <a:xfrm>
            <a:off x="6521071" y="5360452"/>
            <a:ext cx="5104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Q</a:t>
            </a:r>
            <a:r>
              <a:rPr lang="en-US" altLang="zh-CN" b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-dependent </a:t>
            </a:r>
            <a:r>
              <a:rPr lang="en-US" altLang="zh-CN" b="0" i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e-</a:t>
            </a:r>
            <a:r>
              <a:rPr lang="en-US" altLang="zh-CN" b="0" i="1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ph</a:t>
            </a:r>
            <a:r>
              <a:rPr lang="en-US" altLang="zh-CN" b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coupling peaks near </a:t>
            </a:r>
            <a:r>
              <a:rPr lang="en-US" altLang="zh-CN" b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Q</a:t>
            </a:r>
            <a:r>
              <a:rPr lang="en-US" altLang="zh-CN" b="0" baseline="-2500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CDW</a:t>
            </a:r>
            <a:endParaRPr lang="en-US" b="0" baseline="-25000">
              <a:solidFill>
                <a:srgbClr val="FF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67F322A-7EAF-4489-8660-A01244C670D1}"/>
              </a:ext>
            </a:extLst>
          </p:cNvPr>
          <p:cNvSpPr txBox="1"/>
          <p:nvPr/>
        </p:nvSpPr>
        <p:spPr>
          <a:xfrm>
            <a:off x="6398543" y="4989748"/>
            <a:ext cx="3140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effectLst/>
                <a:latin typeface="Open Sans" panose="020B0606030504020204" pitchFamily="34" charset="0"/>
              </a:rPr>
              <a:t>Bond-stretching mode</a:t>
            </a:r>
            <a:endParaRPr lang="en-US" b="0" baseline="-25000"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9172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7FCA4BA-CA1D-4BEB-8838-FA3B381EBC09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Why O-</a:t>
            </a:r>
            <a:r>
              <a:rPr lang="en-US" sz="2000" b="0" i="1">
                <a:effectLst/>
                <a:latin typeface="Open Sans" panose="020B0606030504020204" pitchFamily="34" charset="0"/>
              </a:rPr>
              <a:t>K</a:t>
            </a:r>
            <a:r>
              <a:rPr lang="en-US" sz="2000" b="0" i="0">
                <a:effectLst/>
                <a:latin typeface="Open Sans" panose="020B0606030504020204" pitchFamily="34" charset="0"/>
              </a:rPr>
              <a:t> RIXS for </a:t>
            </a:r>
            <a:r>
              <a:rPr lang="en-US" sz="2000" b="0" i="1">
                <a:effectLst/>
                <a:latin typeface="Open Sans" panose="020B0606030504020204" pitchFamily="34" charset="0"/>
              </a:rPr>
              <a:t>e-</a:t>
            </a:r>
            <a:r>
              <a:rPr lang="en-US" sz="2000" b="0" i="1" err="1">
                <a:effectLst/>
                <a:latin typeface="Open Sans" panose="020B0606030504020204" pitchFamily="34" charset="0"/>
              </a:rPr>
              <a:t>ph</a:t>
            </a:r>
            <a:r>
              <a:rPr lang="en-US" sz="2000" b="0" i="0">
                <a:effectLst/>
                <a:latin typeface="Open Sans" panose="020B0606030504020204" pitchFamily="34" charset="0"/>
              </a:rPr>
              <a:t> coupling study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80EF2E1-558A-4A62-B38E-F01DDAA5EB41}"/>
              </a:ext>
            </a:extLst>
          </p:cNvPr>
          <p:cNvSpPr txBox="1"/>
          <p:nvPr/>
        </p:nvSpPr>
        <p:spPr>
          <a:xfrm>
            <a:off x="354733" y="1100527"/>
            <a:ext cx="100854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0" i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Bands across the Fermi level of doped cuprates have significant O 2</a:t>
            </a:r>
            <a:r>
              <a:rPr lang="en-US" sz="1400" b="0" i="1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p</a:t>
            </a:r>
            <a:r>
              <a:rPr lang="en-US" sz="1400" b="0" i="1" baseline="-2500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x,y</a:t>
            </a:r>
            <a:r>
              <a:rPr lang="en-US" sz="1400" b="0" i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 character</a:t>
            </a:r>
            <a:endParaRPr lang="en-US" sz="1400" b="0" i="0" baseline="-2500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8DADCC7-FBFD-4E20-9AF7-E7DB433116D2}"/>
              </a:ext>
            </a:extLst>
          </p:cNvPr>
          <p:cNvSpPr txBox="1"/>
          <p:nvPr/>
        </p:nvSpPr>
        <p:spPr>
          <a:xfrm>
            <a:off x="354732" y="786889"/>
            <a:ext cx="85263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>
                <a:latin typeface="Open Sans" panose="020B0606030504020204" pitchFamily="34" charset="0"/>
              </a:rPr>
              <a:t>Pros:</a:t>
            </a:r>
            <a:endParaRPr lang="en-US" sz="1500" b="0" i="0">
              <a:effectLst/>
              <a:latin typeface="Open Sans" panose="020B0606030504020204" pitchFamily="34" charset="0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CA16092-6644-4CD1-BD9E-EE2EBBFE1534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05405636-04DE-45C1-A6CC-EFE51F3C40B7}"/>
              </a:ext>
            </a:extLst>
          </p:cNvPr>
          <p:cNvGrpSpPr/>
          <p:nvPr/>
        </p:nvGrpSpPr>
        <p:grpSpPr>
          <a:xfrm>
            <a:off x="289043" y="4498894"/>
            <a:ext cx="2106011" cy="1824786"/>
            <a:chOff x="354731" y="4567387"/>
            <a:chExt cx="2492164" cy="2159374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CABD7148-1A58-4F42-9415-0AB0F45A8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49" t="63327"/>
            <a:stretch/>
          </p:blipFill>
          <p:spPr>
            <a:xfrm>
              <a:off x="354731" y="4891596"/>
              <a:ext cx="2492164" cy="1835165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82FCA4B-B367-422A-81BD-5FB3BE3A6402}"/>
                </a:ext>
              </a:extLst>
            </p:cNvPr>
            <p:cNvSpPr txBox="1"/>
            <p:nvPr/>
          </p:nvSpPr>
          <p:spPr>
            <a:xfrm>
              <a:off x="694553" y="4567387"/>
              <a:ext cx="181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LSCO XAS</a:t>
              </a:r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70092260-9E0E-4F68-AAFF-0E024C4DF022}"/>
              </a:ext>
            </a:extLst>
          </p:cNvPr>
          <p:cNvSpPr/>
          <p:nvPr/>
        </p:nvSpPr>
        <p:spPr>
          <a:xfrm>
            <a:off x="354728" y="6488584"/>
            <a:ext cx="190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Chen PRL 66, 104 (1991)</a:t>
            </a:r>
          </a:p>
        </p:txBody>
      </p:sp>
    </p:spTree>
    <p:extLst>
      <p:ext uri="{BB962C8B-B14F-4D97-AF65-F5344CB8AC3E}">
        <p14:creationId xmlns:p14="http://schemas.microsoft.com/office/powerpoint/2010/main" val="1987238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7FCA4BA-CA1D-4BEB-8838-FA3B381EBC09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Why O-</a:t>
            </a:r>
            <a:r>
              <a:rPr lang="en-US" sz="2000" b="0" i="1">
                <a:effectLst/>
                <a:latin typeface="Open Sans" panose="020B0606030504020204" pitchFamily="34" charset="0"/>
              </a:rPr>
              <a:t>K</a:t>
            </a:r>
            <a:r>
              <a:rPr lang="en-US" sz="2000" b="0" i="0">
                <a:effectLst/>
                <a:latin typeface="Open Sans" panose="020B0606030504020204" pitchFamily="34" charset="0"/>
              </a:rPr>
              <a:t> RIXS for </a:t>
            </a:r>
            <a:r>
              <a:rPr lang="en-US" sz="2000" b="0" i="1">
                <a:effectLst/>
                <a:latin typeface="Open Sans" panose="020B0606030504020204" pitchFamily="34" charset="0"/>
              </a:rPr>
              <a:t>e-</a:t>
            </a:r>
            <a:r>
              <a:rPr lang="en-US" sz="2000" b="0" i="1" err="1">
                <a:effectLst/>
                <a:latin typeface="Open Sans" panose="020B0606030504020204" pitchFamily="34" charset="0"/>
              </a:rPr>
              <a:t>ph</a:t>
            </a:r>
            <a:r>
              <a:rPr lang="en-US" sz="2000" b="0" i="0">
                <a:effectLst/>
                <a:latin typeface="Open Sans" panose="020B0606030504020204" pitchFamily="34" charset="0"/>
              </a:rPr>
              <a:t> coupling study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80EF2E1-558A-4A62-B38E-F01DDAA5EB41}"/>
              </a:ext>
            </a:extLst>
          </p:cNvPr>
          <p:cNvSpPr txBox="1"/>
          <p:nvPr/>
        </p:nvSpPr>
        <p:spPr>
          <a:xfrm>
            <a:off x="354733" y="1100527"/>
            <a:ext cx="100854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0" i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Bands across the Fermi level of doped cuprates have significant O 2</a:t>
            </a:r>
            <a:r>
              <a:rPr lang="en-US" sz="1400" b="0" i="1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p</a:t>
            </a:r>
            <a:r>
              <a:rPr lang="en-US" sz="1400" b="0" i="1" baseline="-2500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x,y</a:t>
            </a:r>
            <a:r>
              <a:rPr lang="en-US" sz="1400" b="0" i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 character</a:t>
            </a:r>
            <a:endParaRPr lang="en-US" sz="1400" b="0" i="0" baseline="-2500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A1ED6A1-F18C-4BC3-A8B4-E0C987D107A6}"/>
              </a:ext>
            </a:extLst>
          </p:cNvPr>
          <p:cNvSpPr txBox="1"/>
          <p:nvPr/>
        </p:nvSpPr>
        <p:spPr>
          <a:xfrm>
            <a:off x="354729" y="1489848"/>
            <a:ext cx="7468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L</a:t>
            </a:r>
            <a:r>
              <a:rPr lang="en-US" sz="1400" b="0" i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ow-energy phonons are predicted to strongly coupled to charge order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8DADCC7-FBFD-4E20-9AF7-E7DB433116D2}"/>
              </a:ext>
            </a:extLst>
          </p:cNvPr>
          <p:cNvSpPr txBox="1"/>
          <p:nvPr/>
        </p:nvSpPr>
        <p:spPr>
          <a:xfrm>
            <a:off x="354732" y="786889"/>
            <a:ext cx="85263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>
                <a:latin typeface="Open Sans" panose="020B0606030504020204" pitchFamily="34" charset="0"/>
              </a:rPr>
              <a:t>Pros:</a:t>
            </a:r>
            <a:endParaRPr lang="en-US" sz="1500" b="0" i="0">
              <a:effectLst/>
              <a:latin typeface="Open Sans" panose="020B0606030504020204" pitchFamily="34" charset="0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CA16092-6644-4CD1-BD9E-EE2EBBFE1534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05405636-04DE-45C1-A6CC-EFE51F3C40B7}"/>
              </a:ext>
            </a:extLst>
          </p:cNvPr>
          <p:cNvGrpSpPr/>
          <p:nvPr/>
        </p:nvGrpSpPr>
        <p:grpSpPr>
          <a:xfrm>
            <a:off x="289043" y="4498894"/>
            <a:ext cx="2106011" cy="1824786"/>
            <a:chOff x="354731" y="4567387"/>
            <a:chExt cx="2492164" cy="2159374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CABD7148-1A58-4F42-9415-0AB0F45A8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49" t="63327"/>
            <a:stretch/>
          </p:blipFill>
          <p:spPr>
            <a:xfrm>
              <a:off x="354731" y="4891596"/>
              <a:ext cx="2492164" cy="1835165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82FCA4B-B367-422A-81BD-5FB3BE3A6402}"/>
                </a:ext>
              </a:extLst>
            </p:cNvPr>
            <p:cNvSpPr txBox="1"/>
            <p:nvPr/>
          </p:nvSpPr>
          <p:spPr>
            <a:xfrm>
              <a:off x="694553" y="4567387"/>
              <a:ext cx="181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LSCO XAS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62211A8-C379-4129-85CA-D2B014D07EE2}"/>
              </a:ext>
            </a:extLst>
          </p:cNvPr>
          <p:cNvGrpSpPr/>
          <p:nvPr/>
        </p:nvGrpSpPr>
        <p:grpSpPr>
          <a:xfrm>
            <a:off x="6579035" y="4376465"/>
            <a:ext cx="2947437" cy="2369612"/>
            <a:chOff x="6579035" y="4376465"/>
            <a:chExt cx="2947437" cy="2369612"/>
          </a:xfrm>
        </p:grpSpPr>
        <p:pic>
          <p:nvPicPr>
            <p:cNvPr id="42" name="Picture 2" descr="https://www.hiroshima-u.ac.jp/system/files/87561/r01.jpg">
              <a:extLst>
                <a:ext uri="{FF2B5EF4-FFF2-40B4-BE49-F238E27FC236}">
                  <a16:creationId xmlns:a16="http://schemas.microsoft.com/office/drawing/2014/main" id="{BED12E01-0EEF-4EE9-95AD-4BF788E3E7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" r="1"/>
            <a:stretch/>
          </p:blipFill>
          <p:spPr bwMode="auto">
            <a:xfrm>
              <a:off x="6579035" y="4376465"/>
              <a:ext cx="2947437" cy="1813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B001A76-79D2-43A2-B3D2-BA8991626B24}"/>
                </a:ext>
              </a:extLst>
            </p:cNvPr>
            <p:cNvSpPr/>
            <p:nvPr/>
          </p:nvSpPr>
          <p:spPr>
            <a:xfrm>
              <a:off x="7303048" y="6469078"/>
              <a:ext cx="17764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Anazai</a:t>
              </a:r>
              <a:r>
                <a:rPr lang="en-US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Sci. Rep. (2017)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7F68C7-2C94-4FF0-92E3-FF2A002DCCDD}"/>
              </a:ext>
            </a:extLst>
          </p:cNvPr>
          <p:cNvGrpSpPr/>
          <p:nvPr/>
        </p:nvGrpSpPr>
        <p:grpSpPr>
          <a:xfrm>
            <a:off x="2651878" y="4239580"/>
            <a:ext cx="2169520" cy="2284310"/>
            <a:chOff x="2651878" y="4239580"/>
            <a:chExt cx="2169520" cy="2284310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16A206F-1B08-4861-B05A-519640D3E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0427"/>
            <a:stretch/>
          </p:blipFill>
          <p:spPr>
            <a:xfrm>
              <a:off x="2651878" y="4239580"/>
              <a:ext cx="2169520" cy="228431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F70C4-444C-4680-93AA-761E0992A36D}"/>
                </a:ext>
              </a:extLst>
            </p:cNvPr>
            <p:cNvSpPr/>
            <p:nvPr/>
          </p:nvSpPr>
          <p:spPr>
            <a:xfrm>
              <a:off x="2651878" y="4239580"/>
              <a:ext cx="295508" cy="244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BB83D8E-4623-449F-AAAB-21536681475F}"/>
              </a:ext>
            </a:extLst>
          </p:cNvPr>
          <p:cNvGrpSpPr/>
          <p:nvPr/>
        </p:nvGrpSpPr>
        <p:grpSpPr>
          <a:xfrm>
            <a:off x="4821398" y="4310879"/>
            <a:ext cx="1730542" cy="2128614"/>
            <a:chOff x="4821398" y="4310879"/>
            <a:chExt cx="1730542" cy="2128614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B599CF81-03D1-4753-8341-1C6A96A09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369" r="25527"/>
            <a:stretch/>
          </p:blipFill>
          <p:spPr>
            <a:xfrm>
              <a:off x="4918128" y="4383081"/>
              <a:ext cx="1633812" cy="2056412"/>
            </a:xfrm>
            <a:prstGeom prst="rect">
              <a:avLst/>
            </a:prstGeom>
          </p:spPr>
        </p:pic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411A520-B5A4-4747-B3B0-14B23F8F76CF}"/>
                </a:ext>
              </a:extLst>
            </p:cNvPr>
            <p:cNvSpPr/>
            <p:nvPr/>
          </p:nvSpPr>
          <p:spPr>
            <a:xfrm>
              <a:off x="4821398" y="4310879"/>
              <a:ext cx="295508" cy="244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70092260-9E0E-4F68-AAFF-0E024C4DF022}"/>
              </a:ext>
            </a:extLst>
          </p:cNvPr>
          <p:cNvSpPr/>
          <p:nvPr/>
        </p:nvSpPr>
        <p:spPr>
          <a:xfrm>
            <a:off x="354728" y="6488584"/>
            <a:ext cx="190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Chen PRL 66, 104 (1991)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D819B98-4595-4E2A-95CA-C4352663AFA0}"/>
              </a:ext>
            </a:extLst>
          </p:cNvPr>
          <p:cNvSpPr txBox="1"/>
          <p:nvPr/>
        </p:nvSpPr>
        <p:spPr>
          <a:xfrm>
            <a:off x="2474477" y="6500247"/>
            <a:ext cx="32287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Forgan </a:t>
            </a:r>
            <a:r>
              <a:rPr lang="da-DK" sz="12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da-DK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Nat. Comm. 6, 10064 (2015)</a:t>
            </a:r>
            <a:endParaRPr lang="en-US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6974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7FCA4BA-CA1D-4BEB-8838-FA3B381EBC09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Why O-</a:t>
            </a:r>
            <a:r>
              <a:rPr lang="en-US" sz="2000" b="0" i="1">
                <a:effectLst/>
                <a:latin typeface="Open Sans" panose="020B0606030504020204" pitchFamily="34" charset="0"/>
              </a:rPr>
              <a:t>K</a:t>
            </a:r>
            <a:r>
              <a:rPr lang="en-US" sz="2000" b="0" i="0">
                <a:effectLst/>
                <a:latin typeface="Open Sans" panose="020B0606030504020204" pitchFamily="34" charset="0"/>
              </a:rPr>
              <a:t> RIXS for </a:t>
            </a:r>
            <a:r>
              <a:rPr lang="en-US" sz="2000" b="0" i="1">
                <a:effectLst/>
                <a:latin typeface="Open Sans" panose="020B0606030504020204" pitchFamily="34" charset="0"/>
              </a:rPr>
              <a:t>e-</a:t>
            </a:r>
            <a:r>
              <a:rPr lang="en-US" sz="2000" b="0" i="1" err="1">
                <a:effectLst/>
                <a:latin typeface="Open Sans" panose="020B0606030504020204" pitchFamily="34" charset="0"/>
              </a:rPr>
              <a:t>ph</a:t>
            </a:r>
            <a:r>
              <a:rPr lang="en-US" sz="2000" b="0" i="0">
                <a:effectLst/>
                <a:latin typeface="Open Sans" panose="020B0606030504020204" pitchFamily="34" charset="0"/>
              </a:rPr>
              <a:t> coupling study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80EF2E1-558A-4A62-B38E-F01DDAA5EB41}"/>
              </a:ext>
            </a:extLst>
          </p:cNvPr>
          <p:cNvSpPr txBox="1"/>
          <p:nvPr/>
        </p:nvSpPr>
        <p:spPr>
          <a:xfrm>
            <a:off x="354733" y="1100527"/>
            <a:ext cx="100854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0" i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Bands across the Fermi level of doped cuprates have significant O 2</a:t>
            </a:r>
            <a:r>
              <a:rPr lang="en-US" sz="1400" b="0" i="1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p</a:t>
            </a:r>
            <a:r>
              <a:rPr lang="en-US" sz="1400" b="0" i="1" baseline="-2500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x,y</a:t>
            </a:r>
            <a:r>
              <a:rPr lang="en-US" sz="1400" b="0" i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 character</a:t>
            </a:r>
            <a:endParaRPr lang="en-US" sz="1400" b="0" i="0" baseline="-2500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A1ED6A1-F18C-4BC3-A8B4-E0C987D107A6}"/>
              </a:ext>
            </a:extLst>
          </p:cNvPr>
          <p:cNvSpPr txBox="1"/>
          <p:nvPr/>
        </p:nvSpPr>
        <p:spPr>
          <a:xfrm>
            <a:off x="354729" y="1489848"/>
            <a:ext cx="7468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L</a:t>
            </a:r>
            <a:r>
              <a:rPr lang="en-US" sz="1400" b="0" i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ow-energy phonons are predicted to strongly coupled to charge order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93B56C-A13C-4EF8-97B9-57FE70D3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296" y="4603746"/>
            <a:ext cx="2184913" cy="1597921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88DADCC7-FBFD-4E20-9AF7-E7DB433116D2}"/>
              </a:ext>
            </a:extLst>
          </p:cNvPr>
          <p:cNvSpPr txBox="1"/>
          <p:nvPr/>
        </p:nvSpPr>
        <p:spPr>
          <a:xfrm>
            <a:off x="354732" y="786889"/>
            <a:ext cx="85263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>
                <a:latin typeface="Open Sans" panose="020B0606030504020204" pitchFamily="34" charset="0"/>
              </a:rPr>
              <a:t>Pros:</a:t>
            </a:r>
            <a:endParaRPr lang="en-US" sz="1500" b="0" i="0">
              <a:effectLst/>
              <a:latin typeface="Open Sans" panose="020B0606030504020204" pitchFamily="34" charset="0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CA16092-6644-4CD1-BD9E-EE2EBBFE1534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05405636-04DE-45C1-A6CC-EFE51F3C40B7}"/>
              </a:ext>
            </a:extLst>
          </p:cNvPr>
          <p:cNvGrpSpPr/>
          <p:nvPr/>
        </p:nvGrpSpPr>
        <p:grpSpPr>
          <a:xfrm>
            <a:off x="289043" y="4498894"/>
            <a:ext cx="2106011" cy="1824786"/>
            <a:chOff x="354731" y="4567387"/>
            <a:chExt cx="2492164" cy="2159374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CABD7148-1A58-4F42-9415-0AB0F45A8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49" t="63327"/>
            <a:stretch/>
          </p:blipFill>
          <p:spPr>
            <a:xfrm>
              <a:off x="354731" y="4891596"/>
              <a:ext cx="2492164" cy="1835165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82FCA4B-B367-422A-81BD-5FB3BE3A6402}"/>
                </a:ext>
              </a:extLst>
            </p:cNvPr>
            <p:cNvSpPr txBox="1"/>
            <p:nvPr/>
          </p:nvSpPr>
          <p:spPr>
            <a:xfrm>
              <a:off x="694553" y="4567387"/>
              <a:ext cx="181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LSCO XAS</a:t>
              </a: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F14A6FDD-DD6B-40BB-820B-2D3169169D85}"/>
              </a:ext>
            </a:extLst>
          </p:cNvPr>
          <p:cNvSpPr txBox="1"/>
          <p:nvPr/>
        </p:nvSpPr>
        <p:spPr>
          <a:xfrm>
            <a:off x="354729" y="1922966"/>
            <a:ext cx="7468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L</a:t>
            </a:r>
            <a:r>
              <a:rPr lang="en-US" sz="1400" b="0" i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ow-energy phonons could possibly </a:t>
            </a: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influence pairing</a:t>
            </a:r>
            <a:endParaRPr lang="en-US" sz="1400" b="0" i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62211A8-C379-4129-85CA-D2B014D07EE2}"/>
              </a:ext>
            </a:extLst>
          </p:cNvPr>
          <p:cNvGrpSpPr/>
          <p:nvPr/>
        </p:nvGrpSpPr>
        <p:grpSpPr>
          <a:xfrm>
            <a:off x="6579035" y="4376465"/>
            <a:ext cx="2947437" cy="2369612"/>
            <a:chOff x="6579035" y="4376465"/>
            <a:chExt cx="2947437" cy="2369612"/>
          </a:xfrm>
        </p:grpSpPr>
        <p:pic>
          <p:nvPicPr>
            <p:cNvPr id="42" name="Picture 2" descr="https://www.hiroshima-u.ac.jp/system/files/87561/r01.jpg">
              <a:extLst>
                <a:ext uri="{FF2B5EF4-FFF2-40B4-BE49-F238E27FC236}">
                  <a16:creationId xmlns:a16="http://schemas.microsoft.com/office/drawing/2014/main" id="{BED12E01-0EEF-4EE9-95AD-4BF788E3E7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" r="1"/>
            <a:stretch/>
          </p:blipFill>
          <p:spPr bwMode="auto">
            <a:xfrm>
              <a:off x="6579035" y="4376465"/>
              <a:ext cx="2947437" cy="1813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B001A76-79D2-43A2-B3D2-BA8991626B24}"/>
                </a:ext>
              </a:extLst>
            </p:cNvPr>
            <p:cNvSpPr/>
            <p:nvPr/>
          </p:nvSpPr>
          <p:spPr>
            <a:xfrm>
              <a:off x="7303048" y="6469078"/>
              <a:ext cx="17764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Anazai</a:t>
              </a:r>
              <a:r>
                <a:rPr lang="en-US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Sci. Rep. (2017)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7F68C7-2C94-4FF0-92E3-FF2A002DCCDD}"/>
              </a:ext>
            </a:extLst>
          </p:cNvPr>
          <p:cNvGrpSpPr/>
          <p:nvPr/>
        </p:nvGrpSpPr>
        <p:grpSpPr>
          <a:xfrm>
            <a:off x="2651878" y="4239580"/>
            <a:ext cx="2169520" cy="2284310"/>
            <a:chOff x="2651878" y="4239580"/>
            <a:chExt cx="2169520" cy="2284310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16A206F-1B08-4861-B05A-519640D3E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0427"/>
            <a:stretch/>
          </p:blipFill>
          <p:spPr>
            <a:xfrm>
              <a:off x="2651878" y="4239580"/>
              <a:ext cx="2169520" cy="228431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F70C4-444C-4680-93AA-761E0992A36D}"/>
                </a:ext>
              </a:extLst>
            </p:cNvPr>
            <p:cNvSpPr/>
            <p:nvPr/>
          </p:nvSpPr>
          <p:spPr>
            <a:xfrm>
              <a:off x="2651878" y="4239580"/>
              <a:ext cx="295508" cy="244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BB83D8E-4623-449F-AAAB-21536681475F}"/>
              </a:ext>
            </a:extLst>
          </p:cNvPr>
          <p:cNvGrpSpPr/>
          <p:nvPr/>
        </p:nvGrpSpPr>
        <p:grpSpPr>
          <a:xfrm>
            <a:off x="4821398" y="4310879"/>
            <a:ext cx="1730542" cy="2128614"/>
            <a:chOff x="4821398" y="4310879"/>
            <a:chExt cx="1730542" cy="2128614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B599CF81-03D1-4753-8341-1C6A96A09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369" r="25527"/>
            <a:stretch/>
          </p:blipFill>
          <p:spPr>
            <a:xfrm>
              <a:off x="4918128" y="4383081"/>
              <a:ext cx="1633812" cy="2056412"/>
            </a:xfrm>
            <a:prstGeom prst="rect">
              <a:avLst/>
            </a:prstGeom>
          </p:spPr>
        </p:pic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411A520-B5A4-4747-B3B0-14B23F8F76CF}"/>
                </a:ext>
              </a:extLst>
            </p:cNvPr>
            <p:cNvSpPr/>
            <p:nvPr/>
          </p:nvSpPr>
          <p:spPr>
            <a:xfrm>
              <a:off x="4821398" y="4310879"/>
              <a:ext cx="295508" cy="244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70092260-9E0E-4F68-AAFF-0E024C4DF022}"/>
              </a:ext>
            </a:extLst>
          </p:cNvPr>
          <p:cNvSpPr/>
          <p:nvPr/>
        </p:nvSpPr>
        <p:spPr>
          <a:xfrm>
            <a:off x="354728" y="6488584"/>
            <a:ext cx="190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Chen PRL 66, 104 (1991)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1376909-DF3F-4CD0-8D29-E9973CE55C09}"/>
              </a:ext>
            </a:extLst>
          </p:cNvPr>
          <p:cNvSpPr/>
          <p:nvPr/>
        </p:nvSpPr>
        <p:spPr>
          <a:xfrm>
            <a:off x="9779864" y="6469077"/>
            <a:ext cx="2457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Johnston PRB 82, 064513 (2010)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5BB50A-6449-4BE1-9F10-BF005A50880D}"/>
              </a:ext>
            </a:extLst>
          </p:cNvPr>
          <p:cNvSpPr txBox="1"/>
          <p:nvPr/>
        </p:nvSpPr>
        <p:spPr>
          <a:xfrm>
            <a:off x="2474477" y="6500247"/>
            <a:ext cx="32287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Forgan </a:t>
            </a:r>
            <a:r>
              <a:rPr lang="da-DK" sz="12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da-DK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Nat. Comm. 6, 10064 (2015)</a:t>
            </a:r>
            <a:endParaRPr lang="en-US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960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7FCA4BA-CA1D-4BEB-8838-FA3B381EBC09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Why O-</a:t>
            </a:r>
            <a:r>
              <a:rPr lang="en-US" sz="2000" b="0" i="1">
                <a:effectLst/>
                <a:latin typeface="Open Sans" panose="020B0606030504020204" pitchFamily="34" charset="0"/>
              </a:rPr>
              <a:t>K</a:t>
            </a:r>
            <a:r>
              <a:rPr lang="en-US" sz="2000" b="0" i="0">
                <a:effectLst/>
                <a:latin typeface="Open Sans" panose="020B0606030504020204" pitchFamily="34" charset="0"/>
              </a:rPr>
              <a:t> RIXS for </a:t>
            </a:r>
            <a:r>
              <a:rPr lang="en-US" sz="2000" b="0" i="1">
                <a:effectLst/>
                <a:latin typeface="Open Sans" panose="020B0606030504020204" pitchFamily="34" charset="0"/>
              </a:rPr>
              <a:t>e-</a:t>
            </a:r>
            <a:r>
              <a:rPr lang="en-US" sz="2000" b="0" i="1" err="1">
                <a:effectLst/>
                <a:latin typeface="Open Sans" panose="020B0606030504020204" pitchFamily="34" charset="0"/>
              </a:rPr>
              <a:t>ph</a:t>
            </a:r>
            <a:r>
              <a:rPr lang="en-US" sz="2000" b="0" i="0">
                <a:effectLst/>
                <a:latin typeface="Open Sans" panose="020B0606030504020204" pitchFamily="34" charset="0"/>
              </a:rPr>
              <a:t> coupling study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260F3F9-BCBE-42C0-B16F-985C72CB182D}"/>
              </a:ext>
            </a:extLst>
          </p:cNvPr>
          <p:cNvSpPr txBox="1"/>
          <p:nvPr/>
        </p:nvSpPr>
        <p:spPr>
          <a:xfrm>
            <a:off x="354729" y="2365889"/>
            <a:ext cx="7644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Longer core-hole lifetime — larger RIXS phonon cross sections</a:t>
            </a:r>
            <a:endParaRPr lang="en-US" sz="1400" b="0" i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80EF2E1-558A-4A62-B38E-F01DDAA5EB41}"/>
              </a:ext>
            </a:extLst>
          </p:cNvPr>
          <p:cNvSpPr txBox="1"/>
          <p:nvPr/>
        </p:nvSpPr>
        <p:spPr>
          <a:xfrm>
            <a:off x="354733" y="1100527"/>
            <a:ext cx="100854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0" i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Bands across the Fermi level of doped cuprates have significant O 2</a:t>
            </a:r>
            <a:r>
              <a:rPr lang="en-US" sz="1400" b="0" i="1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p</a:t>
            </a:r>
            <a:r>
              <a:rPr lang="en-US" sz="1400" b="0" i="1" baseline="-2500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x,y</a:t>
            </a:r>
            <a:r>
              <a:rPr lang="en-US" sz="1400" b="0" i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 character</a:t>
            </a:r>
            <a:endParaRPr lang="en-US" sz="1400" b="0" i="0" baseline="-2500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A1ED6A1-F18C-4BC3-A8B4-E0C987D107A6}"/>
              </a:ext>
            </a:extLst>
          </p:cNvPr>
          <p:cNvSpPr txBox="1"/>
          <p:nvPr/>
        </p:nvSpPr>
        <p:spPr>
          <a:xfrm>
            <a:off x="354729" y="1489848"/>
            <a:ext cx="7468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L</a:t>
            </a:r>
            <a:r>
              <a:rPr lang="en-US" sz="1400" b="0" i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ow-energy phonons are predicted to strongly coupled to charge order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93B56C-A13C-4EF8-97B9-57FE70D3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296" y="4603746"/>
            <a:ext cx="2184913" cy="1597921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A5842A74-89BD-4943-9E06-3CE5E23ED416}"/>
              </a:ext>
            </a:extLst>
          </p:cNvPr>
          <p:cNvSpPr txBox="1"/>
          <p:nvPr/>
        </p:nvSpPr>
        <p:spPr>
          <a:xfrm>
            <a:off x="354730" y="2792537"/>
            <a:ext cx="7644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Single magnon disallowed — phonons are more isolated</a:t>
            </a:r>
            <a:endParaRPr lang="en-US" sz="1400" b="0" i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8DADCC7-FBFD-4E20-9AF7-E7DB433116D2}"/>
              </a:ext>
            </a:extLst>
          </p:cNvPr>
          <p:cNvSpPr txBox="1"/>
          <p:nvPr/>
        </p:nvSpPr>
        <p:spPr>
          <a:xfrm>
            <a:off x="354732" y="786889"/>
            <a:ext cx="85263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>
                <a:latin typeface="Open Sans" panose="020B0606030504020204" pitchFamily="34" charset="0"/>
              </a:rPr>
              <a:t>Pros:</a:t>
            </a:r>
            <a:endParaRPr lang="en-US" sz="1500" b="0" i="0">
              <a:effectLst/>
              <a:latin typeface="Open Sans" panose="020B0606030504020204" pitchFamily="34" charset="0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CA16092-6644-4CD1-BD9E-EE2EBBFE1534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05405636-04DE-45C1-A6CC-EFE51F3C40B7}"/>
              </a:ext>
            </a:extLst>
          </p:cNvPr>
          <p:cNvGrpSpPr/>
          <p:nvPr/>
        </p:nvGrpSpPr>
        <p:grpSpPr>
          <a:xfrm>
            <a:off x="289043" y="4498894"/>
            <a:ext cx="2106011" cy="1824786"/>
            <a:chOff x="354731" y="4567387"/>
            <a:chExt cx="2492164" cy="2159374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CABD7148-1A58-4F42-9415-0AB0F45A8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49" t="63327"/>
            <a:stretch/>
          </p:blipFill>
          <p:spPr>
            <a:xfrm>
              <a:off x="354731" y="4891596"/>
              <a:ext cx="2492164" cy="1835165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82FCA4B-B367-422A-81BD-5FB3BE3A6402}"/>
                </a:ext>
              </a:extLst>
            </p:cNvPr>
            <p:cNvSpPr txBox="1"/>
            <p:nvPr/>
          </p:nvSpPr>
          <p:spPr>
            <a:xfrm>
              <a:off x="694553" y="4567387"/>
              <a:ext cx="181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LSCO XAS</a:t>
              </a: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F14A6FDD-DD6B-40BB-820B-2D3169169D85}"/>
              </a:ext>
            </a:extLst>
          </p:cNvPr>
          <p:cNvSpPr txBox="1"/>
          <p:nvPr/>
        </p:nvSpPr>
        <p:spPr>
          <a:xfrm>
            <a:off x="354729" y="1922966"/>
            <a:ext cx="7468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L</a:t>
            </a:r>
            <a:r>
              <a:rPr lang="en-US" sz="1400" b="0" i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ow-energy phonons could possibly </a:t>
            </a: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influence pairing</a:t>
            </a:r>
            <a:endParaRPr lang="en-US" sz="1400" b="0" i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62211A8-C379-4129-85CA-D2B014D07EE2}"/>
              </a:ext>
            </a:extLst>
          </p:cNvPr>
          <p:cNvGrpSpPr/>
          <p:nvPr/>
        </p:nvGrpSpPr>
        <p:grpSpPr>
          <a:xfrm>
            <a:off x="6579035" y="4376465"/>
            <a:ext cx="2947437" cy="2369612"/>
            <a:chOff x="6579035" y="4376465"/>
            <a:chExt cx="2947437" cy="2369612"/>
          </a:xfrm>
        </p:grpSpPr>
        <p:pic>
          <p:nvPicPr>
            <p:cNvPr id="42" name="Picture 2" descr="https://www.hiroshima-u.ac.jp/system/files/87561/r01.jpg">
              <a:extLst>
                <a:ext uri="{FF2B5EF4-FFF2-40B4-BE49-F238E27FC236}">
                  <a16:creationId xmlns:a16="http://schemas.microsoft.com/office/drawing/2014/main" id="{BED12E01-0EEF-4EE9-95AD-4BF788E3E7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" r="1"/>
            <a:stretch/>
          </p:blipFill>
          <p:spPr bwMode="auto">
            <a:xfrm>
              <a:off x="6579035" y="4376465"/>
              <a:ext cx="2947437" cy="1813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B001A76-79D2-43A2-B3D2-BA8991626B24}"/>
                </a:ext>
              </a:extLst>
            </p:cNvPr>
            <p:cNvSpPr/>
            <p:nvPr/>
          </p:nvSpPr>
          <p:spPr>
            <a:xfrm>
              <a:off x="7303048" y="6469078"/>
              <a:ext cx="17764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Anazai</a:t>
              </a:r>
              <a:r>
                <a:rPr lang="en-US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Sci. Rep. (2017)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7F68C7-2C94-4FF0-92E3-FF2A002DCCDD}"/>
              </a:ext>
            </a:extLst>
          </p:cNvPr>
          <p:cNvGrpSpPr/>
          <p:nvPr/>
        </p:nvGrpSpPr>
        <p:grpSpPr>
          <a:xfrm>
            <a:off x="2651878" y="4239580"/>
            <a:ext cx="2169520" cy="2284310"/>
            <a:chOff x="2651878" y="4239580"/>
            <a:chExt cx="2169520" cy="2284310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16A206F-1B08-4861-B05A-519640D3E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0427"/>
            <a:stretch/>
          </p:blipFill>
          <p:spPr>
            <a:xfrm>
              <a:off x="2651878" y="4239580"/>
              <a:ext cx="2169520" cy="228431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F70C4-444C-4680-93AA-761E0992A36D}"/>
                </a:ext>
              </a:extLst>
            </p:cNvPr>
            <p:cNvSpPr/>
            <p:nvPr/>
          </p:nvSpPr>
          <p:spPr>
            <a:xfrm>
              <a:off x="2651878" y="4239580"/>
              <a:ext cx="295508" cy="244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BB83D8E-4623-449F-AAAB-21536681475F}"/>
              </a:ext>
            </a:extLst>
          </p:cNvPr>
          <p:cNvGrpSpPr/>
          <p:nvPr/>
        </p:nvGrpSpPr>
        <p:grpSpPr>
          <a:xfrm>
            <a:off x="4821398" y="4310879"/>
            <a:ext cx="1730542" cy="2128614"/>
            <a:chOff x="4821398" y="4310879"/>
            <a:chExt cx="1730542" cy="2128614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B599CF81-03D1-4753-8341-1C6A96A09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369" r="25527"/>
            <a:stretch/>
          </p:blipFill>
          <p:spPr>
            <a:xfrm>
              <a:off x="4918128" y="4383081"/>
              <a:ext cx="1633812" cy="2056412"/>
            </a:xfrm>
            <a:prstGeom prst="rect">
              <a:avLst/>
            </a:prstGeom>
          </p:spPr>
        </p:pic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411A520-B5A4-4747-B3B0-14B23F8F76CF}"/>
                </a:ext>
              </a:extLst>
            </p:cNvPr>
            <p:cNvSpPr/>
            <p:nvPr/>
          </p:nvSpPr>
          <p:spPr>
            <a:xfrm>
              <a:off x="4821398" y="4310879"/>
              <a:ext cx="295508" cy="244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70092260-9E0E-4F68-AAFF-0E024C4DF022}"/>
              </a:ext>
            </a:extLst>
          </p:cNvPr>
          <p:cNvSpPr/>
          <p:nvPr/>
        </p:nvSpPr>
        <p:spPr>
          <a:xfrm>
            <a:off x="354728" y="6488584"/>
            <a:ext cx="190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Chen PRL 66, 104 (1991)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1376909-DF3F-4CD0-8D29-E9973CE55C09}"/>
              </a:ext>
            </a:extLst>
          </p:cNvPr>
          <p:cNvSpPr/>
          <p:nvPr/>
        </p:nvSpPr>
        <p:spPr>
          <a:xfrm>
            <a:off x="9779864" y="6469077"/>
            <a:ext cx="2457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Johnston PRB 82, 064513 (2010)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C80957-6E99-4B0A-8766-7D5571807716}"/>
              </a:ext>
            </a:extLst>
          </p:cNvPr>
          <p:cNvSpPr txBox="1"/>
          <p:nvPr/>
        </p:nvSpPr>
        <p:spPr>
          <a:xfrm>
            <a:off x="2474477" y="6500247"/>
            <a:ext cx="32287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Forgan </a:t>
            </a:r>
            <a:r>
              <a:rPr lang="da-DK" sz="12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da-DK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Nat. Comm. 6, 10064 (2015)</a:t>
            </a:r>
            <a:endParaRPr lang="en-US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51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735982C-C8BC-4834-A562-A0F0479C195E}"/>
              </a:ext>
            </a:extLst>
          </p:cNvPr>
          <p:cNvSpPr txBox="1"/>
          <p:nvPr/>
        </p:nvSpPr>
        <p:spPr>
          <a:xfrm>
            <a:off x="82118" y="566678"/>
            <a:ext cx="6292049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Ep = 527.46; </a:t>
            </a:r>
            <a:r>
              <a:rPr lang="en-US" sz="1100" b="0" i="0" u="none" strike="noStrike" baseline="0">
                <a:solidFill>
                  <a:srgbClr val="228B22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% photon energy</a:t>
            </a:r>
          </a:p>
          <a:p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tth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 = 154; </a:t>
            </a:r>
            <a:r>
              <a:rPr lang="en-US" sz="1100" b="0" i="0" u="none" strike="noStrike" baseline="0">
                <a:solidFill>
                  <a:srgbClr val="228B22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% scattering angle</a:t>
            </a:r>
          </a:p>
          <a:p>
            <a:r>
              <a:rPr lang="it-IT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lat_a = 3.79; </a:t>
            </a:r>
            <a:r>
              <a:rPr lang="it-IT" sz="1100" b="0" i="0" u="none" strike="noStrike" baseline="0">
                <a:solidFill>
                  <a:srgbClr val="228B22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% lattice parameters</a:t>
            </a:r>
          </a:p>
          <a:p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lat_b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 = </a:t>
            </a:r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lat_a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;</a:t>
            </a:r>
          </a:p>
          <a:p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lat_c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 = 13.1;</a:t>
            </a:r>
          </a:p>
          <a:p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theta0 = -0.94; </a:t>
            </a:r>
            <a:r>
              <a:rPr lang="en-US" sz="1100" b="0" i="0" u="none" strike="noStrike" baseline="0">
                <a:solidFill>
                  <a:srgbClr val="228B22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% theta offset</a:t>
            </a:r>
          </a:p>
          <a:p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phi = -1.4;</a:t>
            </a:r>
          </a:p>
          <a:p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phi0 = -1.4;</a:t>
            </a:r>
          </a:p>
          <a:p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theta = 15:0.5:40; </a:t>
            </a:r>
            <a:r>
              <a:rPr lang="en-US" sz="1100" b="0" i="0" u="none" strike="noStrike" baseline="0">
                <a:solidFill>
                  <a:srgbClr val="228B22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% theta for quick scan</a:t>
            </a:r>
          </a:p>
          <a:p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[</a:t>
            </a:r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qh,qk,ql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] = </a:t>
            </a:r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q_cal_RIXS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(Ep,tth,lat_a,lat_b,lat_c,theta,theta0,phi,phi0);</a:t>
            </a:r>
          </a:p>
          <a:p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theta = theta';</a:t>
            </a:r>
          </a:p>
          <a:p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qh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 = </a:t>
            </a:r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qh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';</a:t>
            </a:r>
          </a:p>
          <a:p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qk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 = </a:t>
            </a:r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qk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';</a:t>
            </a:r>
          </a:p>
          <a:p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ql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 = </a:t>
            </a:r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ql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';</a:t>
            </a:r>
          </a:p>
          <a:p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qq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 = [</a:t>
            </a:r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theta,qh,qk,ql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];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FEE9CA-27F4-45AF-B68E-08F7D8CDCEE4}"/>
              </a:ext>
            </a:extLst>
          </p:cNvPr>
          <p:cNvSpPr txBox="1"/>
          <p:nvPr/>
        </p:nvSpPr>
        <p:spPr>
          <a:xfrm>
            <a:off x="0" y="0"/>
            <a:ext cx="5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Calculate (h, k, l)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(for fast scans)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A99D97-9851-4F25-B434-0DE41B316FFB}"/>
              </a:ext>
            </a:extLst>
          </p:cNvPr>
          <p:cNvSpPr txBox="1"/>
          <p:nvPr/>
        </p:nvSpPr>
        <p:spPr>
          <a:xfrm>
            <a:off x="6652336" y="369332"/>
            <a:ext cx="5169023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Ep = 527.46; </a:t>
            </a:r>
            <a:r>
              <a:rPr lang="en-US" sz="1100" b="0" i="0" u="none" strike="noStrike" baseline="0">
                <a:solidFill>
                  <a:srgbClr val="228B22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% photon energy</a:t>
            </a:r>
          </a:p>
          <a:p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tth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 = 154; </a:t>
            </a:r>
            <a:r>
              <a:rPr lang="en-US" sz="1100" b="0" i="0" u="none" strike="noStrike" baseline="0">
                <a:solidFill>
                  <a:srgbClr val="228B22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% scattering angle</a:t>
            </a:r>
          </a:p>
          <a:p>
            <a:r>
              <a:rPr lang="it-IT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lat_a = 3.79; </a:t>
            </a:r>
            <a:r>
              <a:rPr lang="it-IT" sz="1100" b="0" i="0" u="none" strike="noStrike" baseline="0">
                <a:solidFill>
                  <a:srgbClr val="228B22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% lattice parameters</a:t>
            </a:r>
          </a:p>
          <a:p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lat_b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 = </a:t>
            </a:r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lat_a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;</a:t>
            </a:r>
          </a:p>
          <a:p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lat_c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 = 13.1;</a:t>
            </a:r>
          </a:p>
          <a:p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theta0 = -0.94; </a:t>
            </a:r>
            <a:r>
              <a:rPr lang="en-US" sz="1100" b="0" i="0" u="none" strike="noStrike" baseline="0">
                <a:solidFill>
                  <a:srgbClr val="228B22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% theta offset</a:t>
            </a:r>
          </a:p>
          <a:p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phi = -6.4:0.5:3.6;</a:t>
            </a:r>
          </a:p>
          <a:p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phi0 = -1.4;</a:t>
            </a:r>
          </a:p>
          <a:p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theta = 27;</a:t>
            </a:r>
          </a:p>
          <a:p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[</a:t>
            </a:r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qh,qk,ql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] = </a:t>
            </a:r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q_cal_RIXS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(Ep,tth,lat_a,lat_b,lat_c,theta,theta0,phi,phi0);</a:t>
            </a:r>
          </a:p>
          <a:p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theta = theta';</a:t>
            </a:r>
          </a:p>
          <a:p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phi = phi';</a:t>
            </a:r>
          </a:p>
          <a:p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qh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 = </a:t>
            </a:r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qh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';</a:t>
            </a:r>
          </a:p>
          <a:p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qk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 = </a:t>
            </a:r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qk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';</a:t>
            </a:r>
          </a:p>
          <a:p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ql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 = </a:t>
            </a:r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ql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';</a:t>
            </a:r>
          </a:p>
          <a:p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qq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 = [</a:t>
            </a:r>
            <a:r>
              <a:rPr lang="en-US" sz="1100" b="0" i="0" u="none" strike="noStrike" baseline="0" err="1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phi,qh,qk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YaHei Consolas Hybrid" panose="020B0503020204020204" pitchFamily="34" charset="-122"/>
                <a:ea typeface="YaHei Consolas Hybrid" panose="020B0503020204020204" pitchFamily="34" charset="-122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750646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7FCA4BA-CA1D-4BEB-8838-FA3B381EBC09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Why O-</a:t>
            </a:r>
            <a:r>
              <a:rPr lang="en-US" sz="2000" b="0" i="1">
                <a:effectLst/>
                <a:latin typeface="Open Sans" panose="020B0606030504020204" pitchFamily="34" charset="0"/>
              </a:rPr>
              <a:t>K</a:t>
            </a:r>
            <a:r>
              <a:rPr lang="en-US" sz="2000" b="0" i="0">
                <a:effectLst/>
                <a:latin typeface="Open Sans" panose="020B0606030504020204" pitchFamily="34" charset="0"/>
              </a:rPr>
              <a:t> RIXS for </a:t>
            </a:r>
            <a:r>
              <a:rPr lang="en-US" sz="2000" b="0" i="1">
                <a:effectLst/>
                <a:latin typeface="Open Sans" panose="020B0606030504020204" pitchFamily="34" charset="0"/>
              </a:rPr>
              <a:t>e-</a:t>
            </a:r>
            <a:r>
              <a:rPr lang="en-US" sz="2000" b="0" i="1" err="1">
                <a:effectLst/>
                <a:latin typeface="Open Sans" panose="020B0606030504020204" pitchFamily="34" charset="0"/>
              </a:rPr>
              <a:t>ph</a:t>
            </a:r>
            <a:r>
              <a:rPr lang="en-US" sz="2000" b="0" i="0">
                <a:effectLst/>
                <a:latin typeface="Open Sans" panose="020B0606030504020204" pitchFamily="34" charset="0"/>
              </a:rPr>
              <a:t> coupling study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260F3F9-BCBE-42C0-B16F-985C72CB182D}"/>
              </a:ext>
            </a:extLst>
          </p:cNvPr>
          <p:cNvSpPr txBox="1"/>
          <p:nvPr/>
        </p:nvSpPr>
        <p:spPr>
          <a:xfrm>
            <a:off x="354729" y="2365889"/>
            <a:ext cx="7644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Longer core-hole lifetime — larger RIXS phonon cross sections</a:t>
            </a:r>
            <a:endParaRPr lang="en-US" sz="1400" b="0" i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80EF2E1-558A-4A62-B38E-F01DDAA5EB41}"/>
              </a:ext>
            </a:extLst>
          </p:cNvPr>
          <p:cNvSpPr txBox="1"/>
          <p:nvPr/>
        </p:nvSpPr>
        <p:spPr>
          <a:xfrm>
            <a:off x="354733" y="1100527"/>
            <a:ext cx="100854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0" i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Bands across the Fermi level of doped cuprates have significant O 2</a:t>
            </a:r>
            <a:r>
              <a:rPr lang="en-US" sz="1400" b="0" i="1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p</a:t>
            </a:r>
            <a:r>
              <a:rPr lang="en-US" sz="1400" b="0" i="1" baseline="-2500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x,y</a:t>
            </a:r>
            <a:r>
              <a:rPr lang="en-US" sz="1400" b="0" i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 character</a:t>
            </a:r>
            <a:endParaRPr lang="en-US" sz="1400" b="0" i="0" baseline="-2500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A1ED6A1-F18C-4BC3-A8B4-E0C987D107A6}"/>
              </a:ext>
            </a:extLst>
          </p:cNvPr>
          <p:cNvSpPr txBox="1"/>
          <p:nvPr/>
        </p:nvSpPr>
        <p:spPr>
          <a:xfrm>
            <a:off x="354729" y="1489848"/>
            <a:ext cx="7468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L</a:t>
            </a:r>
            <a:r>
              <a:rPr lang="en-US" sz="1400" b="0" i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ow-energy phonons are predicted to strongly coupled to charge order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93B56C-A13C-4EF8-97B9-57FE70D3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296" y="4603746"/>
            <a:ext cx="2184913" cy="1597921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A5842A74-89BD-4943-9E06-3CE5E23ED416}"/>
              </a:ext>
            </a:extLst>
          </p:cNvPr>
          <p:cNvSpPr txBox="1"/>
          <p:nvPr/>
        </p:nvSpPr>
        <p:spPr>
          <a:xfrm>
            <a:off x="354730" y="2792537"/>
            <a:ext cx="7644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Single magnon disallowed — phonons are more isolated</a:t>
            </a:r>
            <a:endParaRPr lang="en-US" sz="1400" b="0" i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EFC5D54-77CA-4999-A1D1-ED1872D41182}"/>
              </a:ext>
            </a:extLst>
          </p:cNvPr>
          <p:cNvSpPr txBox="1"/>
          <p:nvPr/>
        </p:nvSpPr>
        <p:spPr>
          <a:xfrm>
            <a:off x="354728" y="3285829"/>
            <a:ext cx="764404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>
                <a:latin typeface="Open Sans" panose="020B0606030504020204" pitchFamily="34" charset="0"/>
              </a:rPr>
              <a:t>Cons: </a:t>
            </a: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localized </a:t>
            </a:r>
            <a:r>
              <a:rPr lang="en-US" altLang="zh-CN" sz="1400">
                <a:solidFill>
                  <a:schemeClr val="accent1"/>
                </a:solidFill>
                <a:latin typeface="Open Sans" panose="020B0606030504020204" pitchFamily="34" charset="0"/>
              </a:rPr>
              <a:t>limit of carrier in the intermediate state </a:t>
            </a: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is not well-satisfied</a:t>
            </a:r>
            <a:endParaRPr lang="en-US" sz="1400" b="0" i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8DADCC7-FBFD-4E20-9AF7-E7DB433116D2}"/>
              </a:ext>
            </a:extLst>
          </p:cNvPr>
          <p:cNvSpPr txBox="1"/>
          <p:nvPr/>
        </p:nvSpPr>
        <p:spPr>
          <a:xfrm>
            <a:off x="354732" y="786889"/>
            <a:ext cx="85263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>
                <a:latin typeface="Open Sans" panose="020B0606030504020204" pitchFamily="34" charset="0"/>
              </a:rPr>
              <a:t>Pros:</a:t>
            </a:r>
            <a:endParaRPr lang="en-US" sz="1500" b="0" i="0">
              <a:effectLst/>
              <a:latin typeface="Open Sans" panose="020B0606030504020204" pitchFamily="34" charset="0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CA16092-6644-4CD1-BD9E-EE2EBBFE1534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05405636-04DE-45C1-A6CC-EFE51F3C40B7}"/>
              </a:ext>
            </a:extLst>
          </p:cNvPr>
          <p:cNvGrpSpPr/>
          <p:nvPr/>
        </p:nvGrpSpPr>
        <p:grpSpPr>
          <a:xfrm>
            <a:off x="289043" y="4498894"/>
            <a:ext cx="2106011" cy="1824786"/>
            <a:chOff x="354731" y="4567387"/>
            <a:chExt cx="2492164" cy="2159374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CABD7148-1A58-4F42-9415-0AB0F45A8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49" t="63327"/>
            <a:stretch/>
          </p:blipFill>
          <p:spPr>
            <a:xfrm>
              <a:off x="354731" y="4891596"/>
              <a:ext cx="2492164" cy="1835165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82FCA4B-B367-422A-81BD-5FB3BE3A6402}"/>
                </a:ext>
              </a:extLst>
            </p:cNvPr>
            <p:cNvSpPr txBox="1"/>
            <p:nvPr/>
          </p:nvSpPr>
          <p:spPr>
            <a:xfrm>
              <a:off x="694553" y="4567387"/>
              <a:ext cx="181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LSCO XAS</a:t>
              </a: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F14A6FDD-DD6B-40BB-820B-2D3169169D85}"/>
              </a:ext>
            </a:extLst>
          </p:cNvPr>
          <p:cNvSpPr txBox="1"/>
          <p:nvPr/>
        </p:nvSpPr>
        <p:spPr>
          <a:xfrm>
            <a:off x="354729" y="1922966"/>
            <a:ext cx="7468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L</a:t>
            </a:r>
            <a:r>
              <a:rPr lang="en-US" sz="1400" b="0" i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ow-energy phonons could possibly </a:t>
            </a: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influence pairing</a:t>
            </a:r>
            <a:endParaRPr lang="en-US" sz="1400" b="0" i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62211A8-C379-4129-85CA-D2B014D07EE2}"/>
              </a:ext>
            </a:extLst>
          </p:cNvPr>
          <p:cNvGrpSpPr/>
          <p:nvPr/>
        </p:nvGrpSpPr>
        <p:grpSpPr>
          <a:xfrm>
            <a:off x="6579035" y="4376465"/>
            <a:ext cx="2947437" cy="2369612"/>
            <a:chOff x="6579035" y="4376465"/>
            <a:chExt cx="2947437" cy="2369612"/>
          </a:xfrm>
        </p:grpSpPr>
        <p:pic>
          <p:nvPicPr>
            <p:cNvPr id="42" name="Picture 2" descr="https://www.hiroshima-u.ac.jp/system/files/87561/r01.jpg">
              <a:extLst>
                <a:ext uri="{FF2B5EF4-FFF2-40B4-BE49-F238E27FC236}">
                  <a16:creationId xmlns:a16="http://schemas.microsoft.com/office/drawing/2014/main" id="{BED12E01-0EEF-4EE9-95AD-4BF788E3E7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" r="1"/>
            <a:stretch/>
          </p:blipFill>
          <p:spPr bwMode="auto">
            <a:xfrm>
              <a:off x="6579035" y="4376465"/>
              <a:ext cx="2947437" cy="1813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B001A76-79D2-43A2-B3D2-BA8991626B24}"/>
                </a:ext>
              </a:extLst>
            </p:cNvPr>
            <p:cNvSpPr/>
            <p:nvPr/>
          </p:nvSpPr>
          <p:spPr>
            <a:xfrm>
              <a:off x="7303048" y="6469078"/>
              <a:ext cx="17764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Anazai</a:t>
              </a:r>
              <a:r>
                <a:rPr lang="en-US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Sci. Rep. (2017)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7F68C7-2C94-4FF0-92E3-FF2A002DCCDD}"/>
              </a:ext>
            </a:extLst>
          </p:cNvPr>
          <p:cNvGrpSpPr/>
          <p:nvPr/>
        </p:nvGrpSpPr>
        <p:grpSpPr>
          <a:xfrm>
            <a:off x="2651878" y="4239580"/>
            <a:ext cx="2169520" cy="2284310"/>
            <a:chOff x="2651878" y="4239580"/>
            <a:chExt cx="2169520" cy="2284310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16A206F-1B08-4861-B05A-519640D3E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0427"/>
            <a:stretch/>
          </p:blipFill>
          <p:spPr>
            <a:xfrm>
              <a:off x="2651878" y="4239580"/>
              <a:ext cx="2169520" cy="228431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F70C4-444C-4680-93AA-761E0992A36D}"/>
                </a:ext>
              </a:extLst>
            </p:cNvPr>
            <p:cNvSpPr/>
            <p:nvPr/>
          </p:nvSpPr>
          <p:spPr>
            <a:xfrm>
              <a:off x="2651878" y="4239580"/>
              <a:ext cx="295508" cy="244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BB83D8E-4623-449F-AAAB-21536681475F}"/>
              </a:ext>
            </a:extLst>
          </p:cNvPr>
          <p:cNvGrpSpPr/>
          <p:nvPr/>
        </p:nvGrpSpPr>
        <p:grpSpPr>
          <a:xfrm>
            <a:off x="4821398" y="4310879"/>
            <a:ext cx="1730542" cy="2128614"/>
            <a:chOff x="4821398" y="4310879"/>
            <a:chExt cx="1730542" cy="2128614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B599CF81-03D1-4753-8341-1C6A96A09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369" r="25527"/>
            <a:stretch/>
          </p:blipFill>
          <p:spPr>
            <a:xfrm>
              <a:off x="4918128" y="4383081"/>
              <a:ext cx="1633812" cy="2056412"/>
            </a:xfrm>
            <a:prstGeom prst="rect">
              <a:avLst/>
            </a:prstGeom>
          </p:spPr>
        </p:pic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411A520-B5A4-4747-B3B0-14B23F8F76CF}"/>
                </a:ext>
              </a:extLst>
            </p:cNvPr>
            <p:cNvSpPr/>
            <p:nvPr/>
          </p:nvSpPr>
          <p:spPr>
            <a:xfrm>
              <a:off x="4821398" y="4310879"/>
              <a:ext cx="295508" cy="244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70092260-9E0E-4F68-AAFF-0E024C4DF022}"/>
              </a:ext>
            </a:extLst>
          </p:cNvPr>
          <p:cNvSpPr/>
          <p:nvPr/>
        </p:nvSpPr>
        <p:spPr>
          <a:xfrm>
            <a:off x="354728" y="6488584"/>
            <a:ext cx="190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Chen PRL 66, 104 (1991)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1376909-DF3F-4CD0-8D29-E9973CE55C09}"/>
              </a:ext>
            </a:extLst>
          </p:cNvPr>
          <p:cNvSpPr/>
          <p:nvPr/>
        </p:nvSpPr>
        <p:spPr>
          <a:xfrm>
            <a:off x="9779864" y="6469077"/>
            <a:ext cx="2457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Johnston PRB 82, 064513 (2010)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A6F1A5-DA52-4BAC-9AF5-6B6B45AD19CC}"/>
              </a:ext>
            </a:extLst>
          </p:cNvPr>
          <p:cNvSpPr txBox="1"/>
          <p:nvPr/>
        </p:nvSpPr>
        <p:spPr>
          <a:xfrm>
            <a:off x="2474477" y="6500247"/>
            <a:ext cx="32287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Forgan </a:t>
            </a:r>
            <a:r>
              <a:rPr lang="da-DK" sz="12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da-DK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Nat. Comm. 6, 10064 (2015)</a:t>
            </a:r>
            <a:endParaRPr lang="en-US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8051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7FCA4BA-CA1D-4BEB-8838-FA3B381EBC09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Why O-</a:t>
            </a:r>
            <a:r>
              <a:rPr lang="en-US" sz="2000" b="0" i="1">
                <a:effectLst/>
                <a:latin typeface="Open Sans" panose="020B0606030504020204" pitchFamily="34" charset="0"/>
              </a:rPr>
              <a:t>K</a:t>
            </a:r>
            <a:r>
              <a:rPr lang="en-US" sz="2000" b="0" i="0">
                <a:effectLst/>
                <a:latin typeface="Open Sans" panose="020B0606030504020204" pitchFamily="34" charset="0"/>
              </a:rPr>
              <a:t> RIXS for </a:t>
            </a:r>
            <a:r>
              <a:rPr lang="en-US" sz="2000" b="0" i="1">
                <a:effectLst/>
                <a:latin typeface="Open Sans" panose="020B0606030504020204" pitchFamily="34" charset="0"/>
              </a:rPr>
              <a:t>e-</a:t>
            </a:r>
            <a:r>
              <a:rPr lang="en-US" sz="2000" b="0" i="1" err="1">
                <a:effectLst/>
                <a:latin typeface="Open Sans" panose="020B0606030504020204" pitchFamily="34" charset="0"/>
              </a:rPr>
              <a:t>ph</a:t>
            </a:r>
            <a:r>
              <a:rPr lang="en-US" sz="2000" b="0" i="0">
                <a:effectLst/>
                <a:latin typeface="Open Sans" panose="020B0606030504020204" pitchFamily="34" charset="0"/>
              </a:rPr>
              <a:t> coupling study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260F3F9-BCBE-42C0-B16F-985C72CB182D}"/>
              </a:ext>
            </a:extLst>
          </p:cNvPr>
          <p:cNvSpPr txBox="1"/>
          <p:nvPr/>
        </p:nvSpPr>
        <p:spPr>
          <a:xfrm>
            <a:off x="354729" y="2365889"/>
            <a:ext cx="7644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Longer core-hole lifetime — larger RIXS phonon cross sections</a:t>
            </a:r>
            <a:endParaRPr lang="en-US" sz="1400" b="0" i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80EF2E1-558A-4A62-B38E-F01DDAA5EB41}"/>
              </a:ext>
            </a:extLst>
          </p:cNvPr>
          <p:cNvSpPr txBox="1"/>
          <p:nvPr/>
        </p:nvSpPr>
        <p:spPr>
          <a:xfrm>
            <a:off x="354733" y="1100527"/>
            <a:ext cx="100854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0" i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Bands across the Fermi level of doped cuprates have significant O 2</a:t>
            </a:r>
            <a:r>
              <a:rPr lang="en-US" sz="1400" b="0" i="1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p</a:t>
            </a:r>
            <a:r>
              <a:rPr lang="en-US" sz="1400" b="0" i="1" baseline="-2500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x,y</a:t>
            </a:r>
            <a:r>
              <a:rPr lang="en-US" sz="1400" b="0" i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 character</a:t>
            </a:r>
            <a:endParaRPr lang="en-US" sz="1400" b="0" i="0" baseline="-2500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A1ED6A1-F18C-4BC3-A8B4-E0C987D107A6}"/>
              </a:ext>
            </a:extLst>
          </p:cNvPr>
          <p:cNvSpPr txBox="1"/>
          <p:nvPr/>
        </p:nvSpPr>
        <p:spPr>
          <a:xfrm>
            <a:off x="354729" y="1489848"/>
            <a:ext cx="7468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L</a:t>
            </a:r>
            <a:r>
              <a:rPr lang="en-US" sz="1400" b="0" i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ow-energy phonons are predicted to strongly coupled to charge order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93B56C-A13C-4EF8-97B9-57FE70D3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296" y="4603746"/>
            <a:ext cx="2184913" cy="1597921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A5842A74-89BD-4943-9E06-3CE5E23ED416}"/>
              </a:ext>
            </a:extLst>
          </p:cNvPr>
          <p:cNvSpPr txBox="1"/>
          <p:nvPr/>
        </p:nvSpPr>
        <p:spPr>
          <a:xfrm>
            <a:off x="354730" y="2792537"/>
            <a:ext cx="7644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Single magnon disallowed — phonons are more isolated</a:t>
            </a:r>
            <a:endParaRPr lang="en-US" sz="1400" b="0" i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EFC5D54-77CA-4999-A1D1-ED1872D41182}"/>
              </a:ext>
            </a:extLst>
          </p:cNvPr>
          <p:cNvSpPr txBox="1"/>
          <p:nvPr/>
        </p:nvSpPr>
        <p:spPr>
          <a:xfrm>
            <a:off x="354728" y="3285829"/>
            <a:ext cx="764404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>
                <a:latin typeface="Open Sans" panose="020B0606030504020204" pitchFamily="34" charset="0"/>
              </a:rPr>
              <a:t>Cons: </a:t>
            </a: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localized </a:t>
            </a:r>
            <a:r>
              <a:rPr lang="en-US" altLang="zh-CN" sz="1400">
                <a:solidFill>
                  <a:schemeClr val="accent1"/>
                </a:solidFill>
                <a:latin typeface="Open Sans" panose="020B0606030504020204" pitchFamily="34" charset="0"/>
              </a:rPr>
              <a:t>limit of carrier in the intermediate state </a:t>
            </a: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is not well-satisfied</a:t>
            </a:r>
            <a:endParaRPr lang="en-US" sz="1400" b="0" i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8DADCC7-FBFD-4E20-9AF7-E7DB433116D2}"/>
              </a:ext>
            </a:extLst>
          </p:cNvPr>
          <p:cNvSpPr txBox="1"/>
          <p:nvPr/>
        </p:nvSpPr>
        <p:spPr>
          <a:xfrm>
            <a:off x="354732" y="786889"/>
            <a:ext cx="85263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>
                <a:latin typeface="Open Sans" panose="020B0606030504020204" pitchFamily="34" charset="0"/>
              </a:rPr>
              <a:t>Pros:</a:t>
            </a:r>
            <a:endParaRPr lang="en-US" sz="1500" b="0" i="0">
              <a:effectLst/>
              <a:latin typeface="Open Sans" panose="020B0606030504020204" pitchFamily="34" charset="0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CA16092-6644-4CD1-BD9E-EE2EBBFE1534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05405636-04DE-45C1-A6CC-EFE51F3C40B7}"/>
              </a:ext>
            </a:extLst>
          </p:cNvPr>
          <p:cNvGrpSpPr/>
          <p:nvPr/>
        </p:nvGrpSpPr>
        <p:grpSpPr>
          <a:xfrm>
            <a:off x="289043" y="4498894"/>
            <a:ext cx="2106011" cy="1824786"/>
            <a:chOff x="354731" y="4567387"/>
            <a:chExt cx="2492164" cy="2159374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CABD7148-1A58-4F42-9415-0AB0F45A8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49" t="63327"/>
            <a:stretch/>
          </p:blipFill>
          <p:spPr>
            <a:xfrm>
              <a:off x="354731" y="4891596"/>
              <a:ext cx="2492164" cy="1835165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82FCA4B-B367-422A-81BD-5FB3BE3A6402}"/>
                </a:ext>
              </a:extLst>
            </p:cNvPr>
            <p:cNvSpPr txBox="1"/>
            <p:nvPr/>
          </p:nvSpPr>
          <p:spPr>
            <a:xfrm>
              <a:off x="694553" y="4567387"/>
              <a:ext cx="181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LSCO XAS</a:t>
              </a: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F14A6FDD-DD6B-40BB-820B-2D3169169D85}"/>
              </a:ext>
            </a:extLst>
          </p:cNvPr>
          <p:cNvSpPr txBox="1"/>
          <p:nvPr/>
        </p:nvSpPr>
        <p:spPr>
          <a:xfrm>
            <a:off x="354729" y="1922966"/>
            <a:ext cx="7468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L</a:t>
            </a:r>
            <a:r>
              <a:rPr lang="en-US" sz="1400" b="0" i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ow-energy phonons could possibly </a:t>
            </a:r>
            <a:r>
              <a:rPr lang="en-US" sz="1400">
                <a:solidFill>
                  <a:schemeClr val="accent1"/>
                </a:solidFill>
                <a:latin typeface="Open Sans" panose="020B0606030504020204" pitchFamily="34" charset="0"/>
              </a:rPr>
              <a:t>influence pairing</a:t>
            </a:r>
            <a:endParaRPr lang="en-US" sz="1400" b="0" i="0">
              <a:solidFill>
                <a:schemeClr val="accent1"/>
              </a:solidFill>
              <a:effectLst/>
              <a:latin typeface="Open Sans" panose="020B0606030504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62211A8-C379-4129-85CA-D2B014D07EE2}"/>
              </a:ext>
            </a:extLst>
          </p:cNvPr>
          <p:cNvGrpSpPr/>
          <p:nvPr/>
        </p:nvGrpSpPr>
        <p:grpSpPr>
          <a:xfrm>
            <a:off x="6579035" y="4376465"/>
            <a:ext cx="2947437" cy="2369612"/>
            <a:chOff x="6579035" y="4376465"/>
            <a:chExt cx="2947437" cy="2369612"/>
          </a:xfrm>
        </p:grpSpPr>
        <p:pic>
          <p:nvPicPr>
            <p:cNvPr id="42" name="Picture 2" descr="https://www.hiroshima-u.ac.jp/system/files/87561/r01.jpg">
              <a:extLst>
                <a:ext uri="{FF2B5EF4-FFF2-40B4-BE49-F238E27FC236}">
                  <a16:creationId xmlns:a16="http://schemas.microsoft.com/office/drawing/2014/main" id="{BED12E01-0EEF-4EE9-95AD-4BF788E3E7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7" r="1"/>
            <a:stretch/>
          </p:blipFill>
          <p:spPr bwMode="auto">
            <a:xfrm>
              <a:off x="6579035" y="4376465"/>
              <a:ext cx="2947437" cy="1813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B001A76-79D2-43A2-B3D2-BA8991626B24}"/>
                </a:ext>
              </a:extLst>
            </p:cNvPr>
            <p:cNvSpPr/>
            <p:nvPr/>
          </p:nvSpPr>
          <p:spPr>
            <a:xfrm>
              <a:off x="7303048" y="6469078"/>
              <a:ext cx="17764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Anazai</a:t>
              </a:r>
              <a:r>
                <a:rPr lang="en-US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Sci. Rep. (2017)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7F68C7-2C94-4FF0-92E3-FF2A002DCCDD}"/>
              </a:ext>
            </a:extLst>
          </p:cNvPr>
          <p:cNvGrpSpPr/>
          <p:nvPr/>
        </p:nvGrpSpPr>
        <p:grpSpPr>
          <a:xfrm>
            <a:off x="2651878" y="4239580"/>
            <a:ext cx="2169520" cy="2284310"/>
            <a:chOff x="2651878" y="4239580"/>
            <a:chExt cx="2169520" cy="2284310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16A206F-1B08-4861-B05A-519640D3E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0427"/>
            <a:stretch/>
          </p:blipFill>
          <p:spPr>
            <a:xfrm>
              <a:off x="2651878" y="4239580"/>
              <a:ext cx="2169520" cy="228431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F70C4-444C-4680-93AA-761E0992A36D}"/>
                </a:ext>
              </a:extLst>
            </p:cNvPr>
            <p:cNvSpPr/>
            <p:nvPr/>
          </p:nvSpPr>
          <p:spPr>
            <a:xfrm>
              <a:off x="2651878" y="4239580"/>
              <a:ext cx="295508" cy="244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BB83D8E-4623-449F-AAAB-21536681475F}"/>
              </a:ext>
            </a:extLst>
          </p:cNvPr>
          <p:cNvGrpSpPr/>
          <p:nvPr/>
        </p:nvGrpSpPr>
        <p:grpSpPr>
          <a:xfrm>
            <a:off x="4821398" y="4310879"/>
            <a:ext cx="1730542" cy="2128614"/>
            <a:chOff x="4821398" y="4310879"/>
            <a:chExt cx="1730542" cy="2128614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B599CF81-03D1-4753-8341-1C6A96A09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369" r="25527"/>
            <a:stretch/>
          </p:blipFill>
          <p:spPr>
            <a:xfrm>
              <a:off x="4918128" y="4383081"/>
              <a:ext cx="1633812" cy="2056412"/>
            </a:xfrm>
            <a:prstGeom prst="rect">
              <a:avLst/>
            </a:prstGeom>
          </p:spPr>
        </p:pic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411A520-B5A4-4747-B3B0-14B23F8F76CF}"/>
                </a:ext>
              </a:extLst>
            </p:cNvPr>
            <p:cNvSpPr/>
            <p:nvPr/>
          </p:nvSpPr>
          <p:spPr>
            <a:xfrm>
              <a:off x="4821398" y="4310879"/>
              <a:ext cx="295508" cy="244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A9E6C7-47A0-4515-8E7D-16C9992EA4BA}"/>
              </a:ext>
            </a:extLst>
          </p:cNvPr>
          <p:cNvGrpSpPr/>
          <p:nvPr/>
        </p:nvGrpSpPr>
        <p:grpSpPr>
          <a:xfrm>
            <a:off x="8698231" y="796771"/>
            <a:ext cx="2015511" cy="3505617"/>
            <a:chOff x="9576003" y="760988"/>
            <a:chExt cx="2015511" cy="3505617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5B9F8898-20C3-4A48-A916-808C70C2D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692" r="1"/>
            <a:stretch/>
          </p:blipFill>
          <p:spPr>
            <a:xfrm>
              <a:off x="9723758" y="777921"/>
              <a:ext cx="1867756" cy="3488684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4D40F66-3C79-435C-AD45-744269C6B0C1}"/>
                </a:ext>
              </a:extLst>
            </p:cNvPr>
            <p:cNvSpPr/>
            <p:nvPr/>
          </p:nvSpPr>
          <p:spPr>
            <a:xfrm>
              <a:off x="9576003" y="760988"/>
              <a:ext cx="304843" cy="349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7BACF0C8-9016-44D9-9169-0A71B23D9DF7}"/>
              </a:ext>
            </a:extLst>
          </p:cNvPr>
          <p:cNvSpPr txBox="1"/>
          <p:nvPr/>
        </p:nvSpPr>
        <p:spPr>
          <a:xfrm>
            <a:off x="314065" y="3712818"/>
            <a:ext cx="868900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>
                <a:latin typeface="Open Sans" panose="020B0606030504020204" pitchFamily="34" charset="0"/>
              </a:rPr>
              <a:t>Questions: </a:t>
            </a:r>
            <a:r>
              <a:rPr lang="en-US" sz="1500" b="1">
                <a:solidFill>
                  <a:srgbClr val="FF0000"/>
                </a:solidFill>
                <a:latin typeface="Open Sans" panose="020B0606030504020204" pitchFamily="34" charset="0"/>
              </a:rPr>
              <a:t>low energy phonon couples to CDW? Any change into the LTT or CDW phase?</a:t>
            </a:r>
            <a:endParaRPr lang="en-US" sz="1500" b="0" i="0">
              <a:solidFill>
                <a:srgbClr val="FF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0092260-9E0E-4F68-AAFF-0E024C4DF022}"/>
              </a:ext>
            </a:extLst>
          </p:cNvPr>
          <p:cNvSpPr/>
          <p:nvPr/>
        </p:nvSpPr>
        <p:spPr>
          <a:xfrm>
            <a:off x="354728" y="6488584"/>
            <a:ext cx="190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Chen PRL 66, 104 (1991)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D819B98-4595-4E2A-95CA-C4352663AFA0}"/>
              </a:ext>
            </a:extLst>
          </p:cNvPr>
          <p:cNvSpPr txBox="1"/>
          <p:nvPr/>
        </p:nvSpPr>
        <p:spPr>
          <a:xfrm>
            <a:off x="2474477" y="6500247"/>
            <a:ext cx="32287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Forgan et al., Nat. Comm. 6, 10064 (2015)</a:t>
            </a:r>
            <a:endParaRPr lang="en-US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1376909-DF3F-4CD0-8D29-E9973CE55C09}"/>
              </a:ext>
            </a:extLst>
          </p:cNvPr>
          <p:cNvSpPr/>
          <p:nvPr/>
        </p:nvSpPr>
        <p:spPr>
          <a:xfrm>
            <a:off x="9779864" y="6469077"/>
            <a:ext cx="2457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Johnston PRB 82, 064513 (2010)</a:t>
            </a:r>
          </a:p>
        </p:txBody>
      </p:sp>
    </p:spTree>
    <p:extLst>
      <p:ext uri="{BB962C8B-B14F-4D97-AF65-F5344CB8AC3E}">
        <p14:creationId xmlns:p14="http://schemas.microsoft.com/office/powerpoint/2010/main" val="13016474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07FCA4BA-CA1D-4BEB-8838-FA3B381EBC09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RIXS experiment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CA16092-6644-4CD1-BD9E-EE2EBBFE1534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IXS Diamond">
            <a:extLst>
              <a:ext uri="{FF2B5EF4-FFF2-40B4-BE49-F238E27FC236}">
                <a16:creationId xmlns:a16="http://schemas.microsoft.com/office/drawing/2014/main" id="{89D0FF85-40F0-422F-BB27-5CA5FB066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934" y="3053924"/>
            <a:ext cx="6090082" cy="25692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bout Us - - Diamond Light Source">
            <a:extLst>
              <a:ext uri="{FF2B5EF4-FFF2-40B4-BE49-F238E27FC236}">
                <a16:creationId xmlns:a16="http://schemas.microsoft.com/office/drawing/2014/main" id="{7C4C230B-2F08-4FD6-8C37-B980B8F81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6" y="1036057"/>
            <a:ext cx="6090082" cy="30450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3169B9A-D413-461C-8DB1-DEEDAC0E1EF2}"/>
              </a:ext>
            </a:extLst>
          </p:cNvPr>
          <p:cNvSpPr txBox="1"/>
          <p:nvPr/>
        </p:nvSpPr>
        <p:spPr>
          <a:xfrm>
            <a:off x="1439478" y="731740"/>
            <a:ext cx="3477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DIAMOND light source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74E5F05-FEE9-46BD-9A85-59B3BEEF41AA}"/>
              </a:ext>
            </a:extLst>
          </p:cNvPr>
          <p:cNvSpPr txBox="1"/>
          <p:nvPr/>
        </p:nvSpPr>
        <p:spPr>
          <a:xfrm>
            <a:off x="7214403" y="2618487"/>
            <a:ext cx="3477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I21 RIXS beamline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F313376-1BC7-44B4-80DE-EF6E82ADFB20}"/>
              </a:ext>
            </a:extLst>
          </p:cNvPr>
          <p:cNvGrpSpPr/>
          <p:nvPr/>
        </p:nvGrpSpPr>
        <p:grpSpPr>
          <a:xfrm>
            <a:off x="2115477" y="4635197"/>
            <a:ext cx="3477457" cy="769442"/>
            <a:chOff x="939369" y="4768362"/>
            <a:chExt cx="3477457" cy="76944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E141FCA-5D74-447B-9F72-376498E579DE}"/>
                </a:ext>
              </a:extLst>
            </p:cNvPr>
            <p:cNvSpPr txBox="1"/>
            <p:nvPr/>
          </p:nvSpPr>
          <p:spPr>
            <a:xfrm>
              <a:off x="939369" y="4768362"/>
              <a:ext cx="34774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i="0">
                  <a:effectLst/>
                  <a:latin typeface="Open Sans" panose="020B0606030504020204" pitchFamily="34" charset="0"/>
                </a:rPr>
                <a:t>O </a:t>
              </a:r>
              <a:r>
                <a:rPr lang="en-US" b="0" i="1">
                  <a:effectLst/>
                  <a:latin typeface="Open Sans" panose="020B0606030504020204" pitchFamily="34" charset="0"/>
                </a:rPr>
                <a:t>K</a:t>
              </a:r>
              <a:r>
                <a:rPr lang="en-US" b="0" i="0">
                  <a:effectLst/>
                  <a:latin typeface="Open Sans" panose="020B0606030504020204" pitchFamily="34" charset="0"/>
                </a:rPr>
                <a:t>-edge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CBF4768-3E60-4089-B138-C452382A54A0}"/>
                </a:ext>
              </a:extLst>
            </p:cNvPr>
            <p:cNvSpPr txBox="1"/>
            <p:nvPr/>
          </p:nvSpPr>
          <p:spPr>
            <a:xfrm>
              <a:off x="939369" y="5168472"/>
              <a:ext cx="34774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i="0">
                  <a:effectLst/>
                  <a:latin typeface="Open Sans" panose="020B0606030504020204" pitchFamily="34" charset="0"/>
                </a:rPr>
                <a:t>Energy res. FWHM~ 22 meV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42047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97B2A4-5729-40D3-AF44-C0CE6CF98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" y="1428750"/>
            <a:ext cx="11719560" cy="4000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0D50D8-220F-4E53-9600-2A68160078F5}"/>
              </a:ext>
            </a:extLst>
          </p:cNvPr>
          <p:cNvSpPr txBox="1"/>
          <p:nvPr/>
        </p:nvSpPr>
        <p:spPr>
          <a:xfrm>
            <a:off x="9010834" y="1923503"/>
            <a:ext cx="179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LV (E//ab)</a:t>
            </a:r>
            <a:endParaRPr 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98A53E-AFB1-4F65-9F45-5FDBACFE945B}"/>
              </a:ext>
            </a:extLst>
          </p:cNvPr>
          <p:cNvSpPr txBox="1"/>
          <p:nvPr/>
        </p:nvSpPr>
        <p:spPr>
          <a:xfrm>
            <a:off x="9010834" y="2292835"/>
            <a:ext cx="179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121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LH (E//c)</a:t>
            </a:r>
            <a:endParaRPr lang="en-US">
              <a:solidFill>
                <a:srgbClr val="121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7AD6FCA-BDFD-41CB-94B5-20E6718568C4}"/>
              </a:ext>
            </a:extLst>
          </p:cNvPr>
          <p:cNvCxnSpPr>
            <a:cxnSpLocks/>
          </p:cNvCxnSpPr>
          <p:nvPr/>
        </p:nvCxnSpPr>
        <p:spPr>
          <a:xfrm>
            <a:off x="2681056" y="1728926"/>
            <a:ext cx="0" cy="32603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7245514-FB11-477E-9090-BC94D5217495}"/>
              </a:ext>
            </a:extLst>
          </p:cNvPr>
          <p:cNvSpPr txBox="1"/>
          <p:nvPr/>
        </p:nvSpPr>
        <p:spPr>
          <a:xfrm>
            <a:off x="2305977" y="2517197"/>
            <a:ext cx="75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ZRS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B5201A-81AB-485E-8495-ED33B3141938}"/>
              </a:ext>
            </a:extLst>
          </p:cNvPr>
          <p:cNvSpPr txBox="1"/>
          <p:nvPr/>
        </p:nvSpPr>
        <p:spPr>
          <a:xfrm>
            <a:off x="2973282" y="3359088"/>
            <a:ext cx="75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UHB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45237F1-0262-43FE-99CF-1856C8D985AF}"/>
              </a:ext>
            </a:extLst>
          </p:cNvPr>
          <p:cNvSpPr txBox="1"/>
          <p:nvPr/>
        </p:nvSpPr>
        <p:spPr>
          <a:xfrm>
            <a:off x="1930150" y="3331256"/>
            <a:ext cx="75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baseline="-250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endParaRPr lang="en-US" i="1" baseline="-25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4D0698A-35A5-47AE-867C-00D090593EB7}"/>
              </a:ext>
            </a:extLst>
          </p:cNvPr>
          <p:cNvSpPr txBox="1"/>
          <p:nvPr/>
        </p:nvSpPr>
        <p:spPr>
          <a:xfrm>
            <a:off x="1804383" y="2146453"/>
            <a:ext cx="1793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600" i="1" baseline="300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600" i="1" u="sng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sz="1600" u="sng">
                <a:latin typeface="Arial" panose="020B0604020202020204" pitchFamily="34" charset="0"/>
                <a:cs typeface="Arial" panose="020B0604020202020204" pitchFamily="34" charset="0"/>
              </a:rPr>
              <a:t>1s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600" i="1" baseline="300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C187A04-F0EA-404B-91EB-662D6E41394C}"/>
              </a:ext>
            </a:extLst>
          </p:cNvPr>
          <p:cNvSpPr txBox="1"/>
          <p:nvPr/>
        </p:nvSpPr>
        <p:spPr>
          <a:xfrm>
            <a:off x="1867641" y="4331393"/>
            <a:ext cx="75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err="1">
                <a:solidFill>
                  <a:srgbClr val="121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1" baseline="-25000" err="1">
                <a:solidFill>
                  <a:srgbClr val="121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en-US" i="1" baseline="-25000">
              <a:solidFill>
                <a:srgbClr val="121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5A5E9EF-58CF-4D5C-A202-81C1836CB30C}"/>
              </a:ext>
            </a:extLst>
          </p:cNvPr>
          <p:cNvSpPr txBox="1"/>
          <p:nvPr/>
        </p:nvSpPr>
        <p:spPr>
          <a:xfrm>
            <a:off x="2701028" y="3013147"/>
            <a:ext cx="1793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600" i="1" baseline="3000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en-US" sz="1600" u="sng">
                <a:latin typeface="Arial" panose="020B0604020202020204" pitchFamily="34" charset="0"/>
                <a:cs typeface="Arial" panose="020B0604020202020204" pitchFamily="34" charset="0"/>
              </a:rPr>
              <a:t>1s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600" i="1" baseline="3000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F81C5A-1C22-40D4-A2B1-9F677E7F9037}"/>
              </a:ext>
            </a:extLst>
          </p:cNvPr>
          <p:cNvSpPr txBox="1"/>
          <p:nvPr/>
        </p:nvSpPr>
        <p:spPr>
          <a:xfrm>
            <a:off x="43992" y="1184839"/>
            <a:ext cx="1210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Grazing-in XAS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08FA21-D3DC-4125-B0AB-8B6D1A9D3F0E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XAS: significant O </a:t>
            </a:r>
            <a:r>
              <a:rPr lang="en-US" sz="2000" b="0" i="1" err="1">
                <a:effectLst/>
                <a:latin typeface="Open Sans" panose="020B0606030504020204" pitchFamily="34" charset="0"/>
              </a:rPr>
              <a:t>p</a:t>
            </a:r>
            <a:r>
              <a:rPr lang="en-US" sz="2000" b="0" i="1" baseline="-25000" err="1">
                <a:effectLst/>
                <a:latin typeface="Open Sans" panose="020B0606030504020204" pitchFamily="34" charset="0"/>
              </a:rPr>
              <a:t>xy</a:t>
            </a:r>
            <a:r>
              <a:rPr lang="en-US" sz="2000" b="0" i="0">
                <a:effectLst/>
                <a:latin typeface="Open Sans" panose="020B0606030504020204" pitchFamily="34" charset="0"/>
              </a:rPr>
              <a:t> orbital character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9239FE3-6802-4F95-B772-24A7F415E338}"/>
              </a:ext>
            </a:extLst>
          </p:cNvPr>
          <p:cNvSpPr txBox="1"/>
          <p:nvPr/>
        </p:nvSpPr>
        <p:spPr>
          <a:xfrm>
            <a:off x="1542865" y="5739583"/>
            <a:ext cx="496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Resonance at the Zhang-Rice singlet energy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42DF8D6-D65F-45EF-B5D9-DF09D1931ACB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1196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8EE9ED37-92C2-4DA7-8235-44DD4ABF24A2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Fitting and assignment of RIXS excitations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B72CB70-EBB0-4E55-B271-B16D6A4A5423}"/>
              </a:ext>
            </a:extLst>
          </p:cNvPr>
          <p:cNvGrpSpPr/>
          <p:nvPr/>
        </p:nvGrpSpPr>
        <p:grpSpPr>
          <a:xfrm>
            <a:off x="596898" y="688029"/>
            <a:ext cx="3320851" cy="2817902"/>
            <a:chOff x="602796" y="688029"/>
            <a:chExt cx="3513622" cy="2981478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26558BC-AB82-4E22-ADC4-C3CC7DD0E823}"/>
                </a:ext>
              </a:extLst>
            </p:cNvPr>
            <p:cNvGrpSpPr/>
            <p:nvPr/>
          </p:nvGrpSpPr>
          <p:grpSpPr>
            <a:xfrm>
              <a:off x="602796" y="688029"/>
              <a:ext cx="3393221" cy="2981478"/>
              <a:chOff x="608194" y="688029"/>
              <a:chExt cx="3564310" cy="3131807"/>
            </a:xfrm>
          </p:grpSpPr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274C9F14-E426-48BB-84C6-7286507802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530" b="9089"/>
              <a:stretch/>
            </p:blipFill>
            <p:spPr>
              <a:xfrm>
                <a:off x="961066" y="688029"/>
                <a:ext cx="3211438" cy="2599951"/>
              </a:xfrm>
              <a:prstGeom prst="rect">
                <a:avLst/>
              </a:prstGeom>
            </p:spPr>
          </p:pic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7C530D1-66B6-44C7-9FB5-EF82D470C4B9}"/>
                  </a:ext>
                </a:extLst>
              </p:cNvPr>
              <p:cNvSpPr txBox="1"/>
              <p:nvPr/>
            </p:nvSpPr>
            <p:spPr>
              <a:xfrm>
                <a:off x="1538751" y="3276000"/>
                <a:ext cx="266330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F8E1A4B-1E62-400D-A0B7-A128FD4D24A5}"/>
                  </a:ext>
                </a:extLst>
              </p:cNvPr>
              <p:cNvSpPr txBox="1"/>
              <p:nvPr/>
            </p:nvSpPr>
            <p:spPr>
              <a:xfrm>
                <a:off x="179283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0.5</a:t>
                </a: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D1221AD-EE47-474A-9543-FE732B580AD0}"/>
                  </a:ext>
                </a:extLst>
              </p:cNvPr>
              <p:cNvSpPr txBox="1"/>
              <p:nvPr/>
            </p:nvSpPr>
            <p:spPr>
              <a:xfrm>
                <a:off x="2241331" y="3276000"/>
                <a:ext cx="25064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</a:t>
                </a: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BB5E301-8B45-430E-947A-3A236951EC07}"/>
                  </a:ext>
                </a:extLst>
              </p:cNvPr>
              <p:cNvSpPr txBox="1"/>
              <p:nvPr/>
            </p:nvSpPr>
            <p:spPr>
              <a:xfrm>
                <a:off x="2528219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1.5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1CBF416-CD8F-4D80-89CB-EFBDBB14E2D3}"/>
                  </a:ext>
                </a:extLst>
              </p:cNvPr>
              <p:cNvSpPr txBox="1"/>
              <p:nvPr/>
            </p:nvSpPr>
            <p:spPr>
              <a:xfrm>
                <a:off x="2965649" y="3276000"/>
                <a:ext cx="24989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38DB577-E66D-479A-A7E9-19B3081FB3C6}"/>
                  </a:ext>
                </a:extLst>
              </p:cNvPr>
              <p:cNvSpPr txBox="1"/>
              <p:nvPr/>
            </p:nvSpPr>
            <p:spPr>
              <a:xfrm>
                <a:off x="325135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2.5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AF5B227-8EBF-4743-8B87-8BE3FF56658B}"/>
                  </a:ext>
                </a:extLst>
              </p:cNvPr>
              <p:cNvSpPr txBox="1"/>
              <p:nvPr/>
            </p:nvSpPr>
            <p:spPr>
              <a:xfrm>
                <a:off x="3678693" y="3276000"/>
                <a:ext cx="28643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3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A8A496D-0AA4-469C-894C-0377A213601B}"/>
                  </a:ext>
                </a:extLst>
              </p:cNvPr>
              <p:cNvSpPr txBox="1"/>
              <p:nvPr/>
            </p:nvSpPr>
            <p:spPr>
              <a:xfrm>
                <a:off x="1048765" y="3276000"/>
                <a:ext cx="506398" cy="290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-0.5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678D435-10C3-47DA-8078-8FD38AA69BB3}"/>
                  </a:ext>
                </a:extLst>
              </p:cNvPr>
              <p:cNvSpPr txBox="1"/>
              <p:nvPr/>
            </p:nvSpPr>
            <p:spPr>
              <a:xfrm>
                <a:off x="1704565" y="3480377"/>
                <a:ext cx="1788389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Energy loss (eV)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FDE9753-3B83-4F25-82A7-47D346E9A937}"/>
                  </a:ext>
                </a:extLst>
              </p:cNvPr>
              <p:cNvSpPr txBox="1"/>
              <p:nvPr/>
            </p:nvSpPr>
            <p:spPr>
              <a:xfrm rot="16200000">
                <a:off x="-53029" y="1818275"/>
                <a:ext cx="1661905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Intensity (</a:t>
                </a:r>
                <a:r>
                  <a:rPr lang="en-US" sz="150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a.u</a:t>
                </a:r>
                <a:r>
                  <a:rPr lang="en-US" sz="15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.)</a:t>
                </a: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9445B40-FB32-4089-BAC0-2CCD1268A566}"/>
                </a:ext>
              </a:extLst>
            </p:cNvPr>
            <p:cNvSpPr txBox="1"/>
            <p:nvPr/>
          </p:nvSpPr>
          <p:spPr>
            <a:xfrm>
              <a:off x="2828930" y="1065946"/>
              <a:ext cx="1287488" cy="276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dd</a:t>
              </a:r>
              <a:r>
                <a:rPr lang="en-US" altLang="zh-CN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-excitations</a:t>
              </a:r>
              <a:endPara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00122AF-0D22-4D50-AD5C-D073F90DC94A}"/>
                </a:ext>
              </a:extLst>
            </p:cNvPr>
            <p:cNvSpPr txBox="1"/>
            <p:nvPr/>
          </p:nvSpPr>
          <p:spPr>
            <a:xfrm>
              <a:off x="1710318" y="2236177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Bi-magnon</a:t>
              </a:r>
              <a:endPara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F6FBFB9-5CFB-42C0-98EA-7F55F380A408}"/>
                </a:ext>
              </a:extLst>
            </p:cNvPr>
            <p:cNvSpPr txBox="1"/>
            <p:nvPr/>
          </p:nvSpPr>
          <p:spPr>
            <a:xfrm>
              <a:off x="1601004" y="742694"/>
              <a:ext cx="1143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Charge order </a:t>
              </a:r>
            </a:p>
            <a:p>
              <a:r>
                <a:rPr lang="en-US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+ diffuse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F3C2850-FD59-4595-B5AF-79B4F903595A}"/>
                </a:ext>
              </a:extLst>
            </p:cNvPr>
            <p:cNvSpPr txBox="1"/>
            <p:nvPr/>
          </p:nvSpPr>
          <p:spPr>
            <a:xfrm>
              <a:off x="1602391" y="1788009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phonons</a:t>
              </a:r>
              <a:endPara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1115772-5F4A-4D40-88DA-66BFC363299D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3649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8EE9ED37-92C2-4DA7-8235-44DD4ABF24A2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Fitting and assignment of RIXS excitations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B72CB70-EBB0-4E55-B271-B16D6A4A5423}"/>
              </a:ext>
            </a:extLst>
          </p:cNvPr>
          <p:cNvGrpSpPr/>
          <p:nvPr/>
        </p:nvGrpSpPr>
        <p:grpSpPr>
          <a:xfrm>
            <a:off x="596898" y="688029"/>
            <a:ext cx="3320851" cy="2817902"/>
            <a:chOff x="602796" y="688029"/>
            <a:chExt cx="3513622" cy="2981478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26558BC-AB82-4E22-ADC4-C3CC7DD0E823}"/>
                </a:ext>
              </a:extLst>
            </p:cNvPr>
            <p:cNvGrpSpPr/>
            <p:nvPr/>
          </p:nvGrpSpPr>
          <p:grpSpPr>
            <a:xfrm>
              <a:off x="602796" y="688029"/>
              <a:ext cx="3393221" cy="2981478"/>
              <a:chOff x="608194" y="688029"/>
              <a:chExt cx="3564310" cy="3131807"/>
            </a:xfrm>
          </p:grpSpPr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274C9F14-E426-48BB-84C6-7286507802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530" b="9089"/>
              <a:stretch/>
            </p:blipFill>
            <p:spPr>
              <a:xfrm>
                <a:off x="961066" y="688029"/>
                <a:ext cx="3211438" cy="2599951"/>
              </a:xfrm>
              <a:prstGeom prst="rect">
                <a:avLst/>
              </a:prstGeom>
            </p:spPr>
          </p:pic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7C530D1-66B6-44C7-9FB5-EF82D470C4B9}"/>
                  </a:ext>
                </a:extLst>
              </p:cNvPr>
              <p:cNvSpPr txBox="1"/>
              <p:nvPr/>
            </p:nvSpPr>
            <p:spPr>
              <a:xfrm>
                <a:off x="1538751" y="3276000"/>
                <a:ext cx="266330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F8E1A4B-1E62-400D-A0B7-A128FD4D24A5}"/>
                  </a:ext>
                </a:extLst>
              </p:cNvPr>
              <p:cNvSpPr txBox="1"/>
              <p:nvPr/>
            </p:nvSpPr>
            <p:spPr>
              <a:xfrm>
                <a:off x="179283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0.5</a:t>
                </a: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D1221AD-EE47-474A-9543-FE732B580AD0}"/>
                  </a:ext>
                </a:extLst>
              </p:cNvPr>
              <p:cNvSpPr txBox="1"/>
              <p:nvPr/>
            </p:nvSpPr>
            <p:spPr>
              <a:xfrm>
                <a:off x="2241331" y="3276000"/>
                <a:ext cx="25064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</a:t>
                </a: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BB5E301-8B45-430E-947A-3A236951EC07}"/>
                  </a:ext>
                </a:extLst>
              </p:cNvPr>
              <p:cNvSpPr txBox="1"/>
              <p:nvPr/>
            </p:nvSpPr>
            <p:spPr>
              <a:xfrm>
                <a:off x="2528219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1.5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1CBF416-CD8F-4D80-89CB-EFBDBB14E2D3}"/>
                  </a:ext>
                </a:extLst>
              </p:cNvPr>
              <p:cNvSpPr txBox="1"/>
              <p:nvPr/>
            </p:nvSpPr>
            <p:spPr>
              <a:xfrm>
                <a:off x="2965649" y="3276000"/>
                <a:ext cx="24989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38DB577-E66D-479A-A7E9-19B3081FB3C6}"/>
                  </a:ext>
                </a:extLst>
              </p:cNvPr>
              <p:cNvSpPr txBox="1"/>
              <p:nvPr/>
            </p:nvSpPr>
            <p:spPr>
              <a:xfrm>
                <a:off x="325135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2.5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AF5B227-8EBF-4743-8B87-8BE3FF56658B}"/>
                  </a:ext>
                </a:extLst>
              </p:cNvPr>
              <p:cNvSpPr txBox="1"/>
              <p:nvPr/>
            </p:nvSpPr>
            <p:spPr>
              <a:xfrm>
                <a:off x="3678693" y="3276000"/>
                <a:ext cx="28643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3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A8A496D-0AA4-469C-894C-0377A213601B}"/>
                  </a:ext>
                </a:extLst>
              </p:cNvPr>
              <p:cNvSpPr txBox="1"/>
              <p:nvPr/>
            </p:nvSpPr>
            <p:spPr>
              <a:xfrm>
                <a:off x="1048765" y="3276000"/>
                <a:ext cx="506398" cy="290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-0.5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678D435-10C3-47DA-8078-8FD38AA69BB3}"/>
                  </a:ext>
                </a:extLst>
              </p:cNvPr>
              <p:cNvSpPr txBox="1"/>
              <p:nvPr/>
            </p:nvSpPr>
            <p:spPr>
              <a:xfrm>
                <a:off x="1704565" y="3480377"/>
                <a:ext cx="1788389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Energy loss (eV)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FDE9753-3B83-4F25-82A7-47D346E9A937}"/>
                  </a:ext>
                </a:extLst>
              </p:cNvPr>
              <p:cNvSpPr txBox="1"/>
              <p:nvPr/>
            </p:nvSpPr>
            <p:spPr>
              <a:xfrm rot="16200000">
                <a:off x="-53029" y="1818275"/>
                <a:ext cx="1661905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Intensity (</a:t>
                </a:r>
                <a:r>
                  <a:rPr lang="en-US" sz="150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a.u</a:t>
                </a:r>
                <a:r>
                  <a:rPr lang="en-US" sz="15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.)</a:t>
                </a: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9445B40-FB32-4089-BAC0-2CCD1268A566}"/>
                </a:ext>
              </a:extLst>
            </p:cNvPr>
            <p:cNvSpPr txBox="1"/>
            <p:nvPr/>
          </p:nvSpPr>
          <p:spPr>
            <a:xfrm>
              <a:off x="2828930" y="1065946"/>
              <a:ext cx="1287488" cy="276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dd</a:t>
              </a:r>
              <a:r>
                <a:rPr lang="en-US" altLang="zh-CN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-excitations</a:t>
              </a:r>
              <a:endPara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00122AF-0D22-4D50-AD5C-D073F90DC94A}"/>
                </a:ext>
              </a:extLst>
            </p:cNvPr>
            <p:cNvSpPr txBox="1"/>
            <p:nvPr/>
          </p:nvSpPr>
          <p:spPr>
            <a:xfrm>
              <a:off x="1710318" y="2236177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Bi-magnon</a:t>
              </a:r>
              <a:endPara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F6FBFB9-5CFB-42C0-98EA-7F55F380A408}"/>
                </a:ext>
              </a:extLst>
            </p:cNvPr>
            <p:cNvSpPr txBox="1"/>
            <p:nvPr/>
          </p:nvSpPr>
          <p:spPr>
            <a:xfrm>
              <a:off x="1601004" y="742694"/>
              <a:ext cx="1143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Charge order </a:t>
              </a:r>
            </a:p>
            <a:p>
              <a:r>
                <a:rPr lang="en-US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+ diffuse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F3C2850-FD59-4595-B5AF-79B4F903595A}"/>
                </a:ext>
              </a:extLst>
            </p:cNvPr>
            <p:cNvSpPr txBox="1"/>
            <p:nvPr/>
          </p:nvSpPr>
          <p:spPr>
            <a:xfrm>
              <a:off x="1602391" y="1788009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phonons</a:t>
              </a:r>
              <a:endPara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EB9804D-C7F6-412E-A7B0-569F096D790C}"/>
              </a:ext>
            </a:extLst>
          </p:cNvPr>
          <p:cNvGrpSpPr/>
          <p:nvPr/>
        </p:nvGrpSpPr>
        <p:grpSpPr>
          <a:xfrm>
            <a:off x="9169225" y="1012369"/>
            <a:ext cx="2889553" cy="2405339"/>
            <a:chOff x="9284639" y="1012369"/>
            <a:chExt cx="2889553" cy="2405339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8209AC9-3AAB-4A68-8E4B-C8241EFF8B5D}"/>
                </a:ext>
              </a:extLst>
            </p:cNvPr>
            <p:cNvGrpSpPr/>
            <p:nvPr/>
          </p:nvGrpSpPr>
          <p:grpSpPr>
            <a:xfrm>
              <a:off x="9284639" y="1012369"/>
              <a:ext cx="2889553" cy="2405339"/>
              <a:chOff x="9284639" y="1012369"/>
              <a:chExt cx="2889553" cy="2405339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C83E5ED-338A-4769-9262-1FEEF2650C26}"/>
                  </a:ext>
                </a:extLst>
              </p:cNvPr>
              <p:cNvGrpSpPr/>
              <p:nvPr/>
            </p:nvGrpSpPr>
            <p:grpSpPr>
              <a:xfrm>
                <a:off x="9284639" y="1012369"/>
                <a:ext cx="2889553" cy="2405339"/>
                <a:chOff x="9284639" y="1012369"/>
                <a:chExt cx="2889553" cy="2405339"/>
              </a:xfrm>
            </p:grpSpPr>
            <p:pic>
              <p:nvPicPr>
                <p:cNvPr id="32" name="图片 31" descr="图表, 直方图&#10;&#10;描述已自动生成">
                  <a:extLst>
                    <a:ext uri="{FF2B5EF4-FFF2-40B4-BE49-F238E27FC236}">
                      <a16:creationId xmlns:a16="http://schemas.microsoft.com/office/drawing/2014/main" id="{EBC42E00-66E2-43C5-BBC3-5049B9B79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7421"/>
                <a:stretch/>
              </p:blipFill>
              <p:spPr>
                <a:xfrm>
                  <a:off x="9284639" y="1077708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C7C9D66-59B8-4C1B-B78B-4EF10996C0AB}"/>
                    </a:ext>
                  </a:extLst>
                </p:cNvPr>
                <p:cNvSpPr/>
                <p:nvPr/>
              </p:nvSpPr>
              <p:spPr>
                <a:xfrm>
                  <a:off x="10528923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9CF7A3AA-A755-4F3F-AED0-93B63D3501E2}"/>
                  </a:ext>
                </a:extLst>
              </p:cNvPr>
              <p:cNvSpPr txBox="1"/>
              <p:nvPr/>
            </p:nvSpPr>
            <p:spPr>
              <a:xfrm>
                <a:off x="9438226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0" i="1">
                    <a:effectLst/>
                    <a:latin typeface="Open Sans" panose="020B0606030504020204" pitchFamily="34" charset="0"/>
                  </a:rPr>
                  <a:t>h</a:t>
                </a:r>
                <a:r>
                  <a:rPr lang="en-US" sz="1600" b="0" i="0">
                    <a:effectLst/>
                    <a:latin typeface="Open Sans" panose="020B0606030504020204" pitchFamily="34" charset="0"/>
                  </a:rPr>
                  <a:t> = 0.27</a:t>
                </a:r>
              </a:p>
            </p:txBody>
          </p:sp>
        </p:grp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393671A6-C675-492B-B836-23CB54B2DCDD}"/>
                </a:ext>
              </a:extLst>
            </p:cNvPr>
            <p:cNvCxnSpPr/>
            <p:nvPr/>
          </p:nvCxnSpPr>
          <p:spPr>
            <a:xfrm>
              <a:off x="1065686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8315AB6-9532-479A-B4AD-00F14A19294C}"/>
              </a:ext>
            </a:extLst>
          </p:cNvPr>
          <p:cNvGrpSpPr/>
          <p:nvPr/>
        </p:nvGrpSpPr>
        <p:grpSpPr>
          <a:xfrm>
            <a:off x="6669661" y="1032689"/>
            <a:ext cx="5388913" cy="4842504"/>
            <a:chOff x="6795235" y="1012369"/>
            <a:chExt cx="2889553" cy="2404104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1614ABA2-8677-445A-8C24-30D83300CA17}"/>
                </a:ext>
              </a:extLst>
            </p:cNvPr>
            <p:cNvGrpSpPr/>
            <p:nvPr/>
          </p:nvGrpSpPr>
          <p:grpSpPr>
            <a:xfrm>
              <a:off x="6795235" y="1012369"/>
              <a:ext cx="2889553" cy="2404104"/>
              <a:chOff x="6795235" y="1012369"/>
              <a:chExt cx="2889553" cy="2404104"/>
            </a:xfrm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64184C49-0C81-4608-8367-2FE13AC246DC}"/>
                  </a:ext>
                </a:extLst>
              </p:cNvPr>
              <p:cNvGrpSpPr/>
              <p:nvPr/>
            </p:nvGrpSpPr>
            <p:grpSpPr>
              <a:xfrm>
                <a:off x="6795235" y="1012369"/>
                <a:ext cx="2889553" cy="2404104"/>
                <a:chOff x="6795235" y="1012369"/>
                <a:chExt cx="2889553" cy="2404104"/>
              </a:xfrm>
            </p:grpSpPr>
            <p:pic>
              <p:nvPicPr>
                <p:cNvPr id="34" name="图片 33" descr="图表, 直方图&#10;&#10;描述已自动生成">
                  <a:extLst>
                    <a:ext uri="{FF2B5EF4-FFF2-40B4-BE49-F238E27FC236}">
                      <a16:creationId xmlns:a16="http://schemas.microsoft.com/office/drawing/2014/main" id="{7111DE6F-7C12-42E4-B14E-66790715FC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-1" r="7422"/>
                <a:stretch/>
              </p:blipFill>
              <p:spPr>
                <a:xfrm>
                  <a:off x="6795235" y="1076473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197BB4-7F69-40C7-95CF-70C7DD9CCFAE}"/>
                    </a:ext>
                  </a:extLst>
                </p:cNvPr>
                <p:cNvSpPr/>
                <p:nvPr/>
              </p:nvSpPr>
              <p:spPr>
                <a:xfrm>
                  <a:off x="8106914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99B46703-0A3D-4780-A5A2-C6CB23C8A503}"/>
                  </a:ext>
                </a:extLst>
              </p:cNvPr>
              <p:cNvSpPr txBox="1"/>
              <p:nvPr/>
            </p:nvSpPr>
            <p:spPr>
              <a:xfrm>
                <a:off x="6855483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>
                    <a:latin typeface="Open Sans" panose="020B0606030504020204" pitchFamily="34" charset="0"/>
                  </a:rPr>
                  <a:t>h</a:t>
                </a:r>
                <a:r>
                  <a:rPr lang="en-US" sz="1600" b="0" i="0">
                    <a:effectLst/>
                    <a:latin typeface="Open Sans" panose="020B0606030504020204" pitchFamily="34" charset="0"/>
                  </a:rPr>
                  <a:t> = 0.18</a:t>
                </a:r>
              </a:p>
            </p:txBody>
          </p:sp>
        </p:grp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4294F468-E273-4A4D-B4AA-E8DAFED5C911}"/>
                </a:ext>
              </a:extLst>
            </p:cNvPr>
            <p:cNvCxnSpPr/>
            <p:nvPr/>
          </p:nvCxnSpPr>
          <p:spPr>
            <a:xfrm>
              <a:off x="815772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EE71C9BC-48C4-4166-AE8C-D7028452825A}"/>
              </a:ext>
            </a:extLst>
          </p:cNvPr>
          <p:cNvSpPr/>
          <p:nvPr/>
        </p:nvSpPr>
        <p:spPr>
          <a:xfrm>
            <a:off x="7055985" y="901498"/>
            <a:ext cx="4938020" cy="314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88FB203B-BDC6-46EF-A536-FE5BD1022334}"/>
              </a:ext>
            </a:extLst>
          </p:cNvPr>
          <p:cNvSpPr txBox="1"/>
          <p:nvPr/>
        </p:nvSpPr>
        <p:spPr>
          <a:xfrm>
            <a:off x="8832343" y="896358"/>
            <a:ext cx="152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Open Sans" panose="020B0606030504020204" pitchFamily="34" charset="0"/>
              </a:rPr>
              <a:t>O </a:t>
            </a:r>
            <a:r>
              <a:rPr lang="en-US" sz="1600" i="1">
                <a:latin typeface="Open Sans" panose="020B0606030504020204" pitchFamily="34" charset="0"/>
              </a:rPr>
              <a:t>K</a:t>
            </a:r>
            <a:r>
              <a:rPr lang="en-US" sz="1600">
                <a:latin typeface="Open Sans" panose="020B0606030504020204" pitchFamily="34" charset="0"/>
              </a:rPr>
              <a:t>-edge</a:t>
            </a:r>
            <a:endParaRPr lang="en-US" sz="1600" b="0">
              <a:effectLst/>
              <a:latin typeface="Open Sans" panose="020B0606030504020204" pitchFamily="34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5DA6523-333B-4B31-9655-0FC9C170133B}"/>
              </a:ext>
            </a:extLst>
          </p:cNvPr>
          <p:cNvGrpSpPr/>
          <p:nvPr/>
        </p:nvGrpSpPr>
        <p:grpSpPr>
          <a:xfrm>
            <a:off x="4047810" y="1153870"/>
            <a:ext cx="2723418" cy="2335585"/>
            <a:chOff x="4163224" y="1144992"/>
            <a:chExt cx="2723418" cy="2335585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69264C11-6ED6-42FC-B402-84F6BF45E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8796"/>
            <a:stretch/>
          </p:blipFill>
          <p:spPr>
            <a:xfrm>
              <a:off x="4163224" y="1144992"/>
              <a:ext cx="2723418" cy="2335585"/>
            </a:xfrm>
            <a:prstGeom prst="rect">
              <a:avLst/>
            </a:prstGeom>
          </p:spPr>
        </p:pic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1BBD921-54CF-40C2-B289-0575D9119D7C}"/>
                </a:ext>
              </a:extLst>
            </p:cNvPr>
            <p:cNvSpPr/>
            <p:nvPr/>
          </p:nvSpPr>
          <p:spPr>
            <a:xfrm>
              <a:off x="4607324" y="1306850"/>
              <a:ext cx="167338" cy="228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850DCFB7-1204-4599-AC60-BA8E433C6F40}"/>
              </a:ext>
            </a:extLst>
          </p:cNvPr>
          <p:cNvSpPr/>
          <p:nvPr/>
        </p:nvSpPr>
        <p:spPr>
          <a:xfrm>
            <a:off x="4397238" y="892514"/>
            <a:ext cx="2272134" cy="314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4AF2A5C-7E7A-4581-ACE2-421A94E75AA5}"/>
              </a:ext>
            </a:extLst>
          </p:cNvPr>
          <p:cNvSpPr txBox="1"/>
          <p:nvPr/>
        </p:nvSpPr>
        <p:spPr>
          <a:xfrm>
            <a:off x="4748572" y="896358"/>
            <a:ext cx="152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Open Sans" panose="020B0606030504020204" pitchFamily="34" charset="0"/>
              </a:rPr>
              <a:t>Cu </a:t>
            </a:r>
            <a:r>
              <a:rPr lang="en-US" sz="1600" i="1">
                <a:latin typeface="Open Sans" panose="020B0606030504020204" pitchFamily="34" charset="0"/>
              </a:rPr>
              <a:t>L</a:t>
            </a:r>
            <a:r>
              <a:rPr lang="en-US" sz="1600">
                <a:latin typeface="Open Sans" panose="020B0606030504020204" pitchFamily="34" charset="0"/>
              </a:rPr>
              <a:t>-edge</a:t>
            </a:r>
            <a:endParaRPr lang="en-US" sz="1600" b="0">
              <a:effectLst/>
              <a:latin typeface="Open Sans" panose="020B0606030504020204" pitchFamily="34" charset="0"/>
            </a:endParaRP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76A070E6-19B8-4D16-9577-CEBAE912CF5D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1103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F578939-FD7C-4F53-8EED-0BD4F605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7" y="3707899"/>
            <a:ext cx="3263329" cy="290576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EE9ED37-92C2-4DA7-8235-44DD4ABF24A2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Fitting and assignment of RIXS excitations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B72CB70-EBB0-4E55-B271-B16D6A4A5423}"/>
              </a:ext>
            </a:extLst>
          </p:cNvPr>
          <p:cNvGrpSpPr/>
          <p:nvPr/>
        </p:nvGrpSpPr>
        <p:grpSpPr>
          <a:xfrm>
            <a:off x="596898" y="688029"/>
            <a:ext cx="3320851" cy="2817902"/>
            <a:chOff x="602796" y="688029"/>
            <a:chExt cx="3513622" cy="2981478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26558BC-AB82-4E22-ADC4-C3CC7DD0E823}"/>
                </a:ext>
              </a:extLst>
            </p:cNvPr>
            <p:cNvGrpSpPr/>
            <p:nvPr/>
          </p:nvGrpSpPr>
          <p:grpSpPr>
            <a:xfrm>
              <a:off x="602796" y="688029"/>
              <a:ext cx="3393221" cy="2981478"/>
              <a:chOff x="608194" y="688029"/>
              <a:chExt cx="3564310" cy="3131807"/>
            </a:xfrm>
          </p:grpSpPr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274C9F14-E426-48BB-84C6-7286507802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530" b="9089"/>
              <a:stretch/>
            </p:blipFill>
            <p:spPr>
              <a:xfrm>
                <a:off x="961066" y="688029"/>
                <a:ext cx="3211438" cy="2599951"/>
              </a:xfrm>
              <a:prstGeom prst="rect">
                <a:avLst/>
              </a:prstGeom>
            </p:spPr>
          </p:pic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7C530D1-66B6-44C7-9FB5-EF82D470C4B9}"/>
                  </a:ext>
                </a:extLst>
              </p:cNvPr>
              <p:cNvSpPr txBox="1"/>
              <p:nvPr/>
            </p:nvSpPr>
            <p:spPr>
              <a:xfrm>
                <a:off x="1538751" y="3276000"/>
                <a:ext cx="266330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F8E1A4B-1E62-400D-A0B7-A128FD4D24A5}"/>
                  </a:ext>
                </a:extLst>
              </p:cNvPr>
              <p:cNvSpPr txBox="1"/>
              <p:nvPr/>
            </p:nvSpPr>
            <p:spPr>
              <a:xfrm>
                <a:off x="179283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0.5</a:t>
                </a: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D1221AD-EE47-474A-9543-FE732B580AD0}"/>
                  </a:ext>
                </a:extLst>
              </p:cNvPr>
              <p:cNvSpPr txBox="1"/>
              <p:nvPr/>
            </p:nvSpPr>
            <p:spPr>
              <a:xfrm>
                <a:off x="2241331" y="3276000"/>
                <a:ext cx="25064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</a:t>
                </a: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BB5E301-8B45-430E-947A-3A236951EC07}"/>
                  </a:ext>
                </a:extLst>
              </p:cNvPr>
              <p:cNvSpPr txBox="1"/>
              <p:nvPr/>
            </p:nvSpPr>
            <p:spPr>
              <a:xfrm>
                <a:off x="2528219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1.5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1CBF416-CD8F-4D80-89CB-EFBDBB14E2D3}"/>
                  </a:ext>
                </a:extLst>
              </p:cNvPr>
              <p:cNvSpPr txBox="1"/>
              <p:nvPr/>
            </p:nvSpPr>
            <p:spPr>
              <a:xfrm>
                <a:off x="2965649" y="3276000"/>
                <a:ext cx="24989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38DB577-E66D-479A-A7E9-19B3081FB3C6}"/>
                  </a:ext>
                </a:extLst>
              </p:cNvPr>
              <p:cNvSpPr txBox="1"/>
              <p:nvPr/>
            </p:nvSpPr>
            <p:spPr>
              <a:xfrm>
                <a:off x="325135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2.5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AF5B227-8EBF-4743-8B87-8BE3FF56658B}"/>
                  </a:ext>
                </a:extLst>
              </p:cNvPr>
              <p:cNvSpPr txBox="1"/>
              <p:nvPr/>
            </p:nvSpPr>
            <p:spPr>
              <a:xfrm>
                <a:off x="3678693" y="3276000"/>
                <a:ext cx="28643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3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A8A496D-0AA4-469C-894C-0377A213601B}"/>
                  </a:ext>
                </a:extLst>
              </p:cNvPr>
              <p:cNvSpPr txBox="1"/>
              <p:nvPr/>
            </p:nvSpPr>
            <p:spPr>
              <a:xfrm>
                <a:off x="1048765" y="3276000"/>
                <a:ext cx="506398" cy="290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-0.5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678D435-10C3-47DA-8078-8FD38AA69BB3}"/>
                  </a:ext>
                </a:extLst>
              </p:cNvPr>
              <p:cNvSpPr txBox="1"/>
              <p:nvPr/>
            </p:nvSpPr>
            <p:spPr>
              <a:xfrm>
                <a:off x="1704565" y="3480377"/>
                <a:ext cx="1788389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Energy loss (eV)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FDE9753-3B83-4F25-82A7-47D346E9A937}"/>
                  </a:ext>
                </a:extLst>
              </p:cNvPr>
              <p:cNvSpPr txBox="1"/>
              <p:nvPr/>
            </p:nvSpPr>
            <p:spPr>
              <a:xfrm rot="16200000">
                <a:off x="-53029" y="1818275"/>
                <a:ext cx="1661905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Intensity (</a:t>
                </a:r>
                <a:r>
                  <a:rPr lang="en-US" sz="150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a.u</a:t>
                </a:r>
                <a:r>
                  <a:rPr lang="en-US" sz="15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.)</a:t>
                </a: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9445B40-FB32-4089-BAC0-2CCD1268A566}"/>
                </a:ext>
              </a:extLst>
            </p:cNvPr>
            <p:cNvSpPr txBox="1"/>
            <p:nvPr/>
          </p:nvSpPr>
          <p:spPr>
            <a:xfrm>
              <a:off x="2828930" y="1065946"/>
              <a:ext cx="1287488" cy="276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dd</a:t>
              </a:r>
              <a:r>
                <a:rPr lang="en-US" altLang="zh-CN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-excitations</a:t>
              </a:r>
              <a:endPara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00122AF-0D22-4D50-AD5C-D073F90DC94A}"/>
                </a:ext>
              </a:extLst>
            </p:cNvPr>
            <p:cNvSpPr txBox="1"/>
            <p:nvPr/>
          </p:nvSpPr>
          <p:spPr>
            <a:xfrm>
              <a:off x="1710318" y="2236177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Bi-magnon</a:t>
              </a:r>
              <a:endPara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F6FBFB9-5CFB-42C0-98EA-7F55F380A408}"/>
                </a:ext>
              </a:extLst>
            </p:cNvPr>
            <p:cNvSpPr txBox="1"/>
            <p:nvPr/>
          </p:nvSpPr>
          <p:spPr>
            <a:xfrm>
              <a:off x="1601004" y="742694"/>
              <a:ext cx="1143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Charge order </a:t>
              </a:r>
            </a:p>
            <a:p>
              <a:r>
                <a:rPr lang="en-US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+ diffuse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F3C2850-FD59-4595-B5AF-79B4F903595A}"/>
                </a:ext>
              </a:extLst>
            </p:cNvPr>
            <p:cNvSpPr txBox="1"/>
            <p:nvPr/>
          </p:nvSpPr>
          <p:spPr>
            <a:xfrm>
              <a:off x="1602391" y="1788009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phonons</a:t>
              </a:r>
              <a:endPara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EB9804D-C7F6-412E-A7B0-569F096D790C}"/>
              </a:ext>
            </a:extLst>
          </p:cNvPr>
          <p:cNvGrpSpPr/>
          <p:nvPr/>
        </p:nvGrpSpPr>
        <p:grpSpPr>
          <a:xfrm>
            <a:off x="9169225" y="1012369"/>
            <a:ext cx="2889553" cy="2405339"/>
            <a:chOff x="9284639" y="1012369"/>
            <a:chExt cx="2889553" cy="2405339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8209AC9-3AAB-4A68-8E4B-C8241EFF8B5D}"/>
                </a:ext>
              </a:extLst>
            </p:cNvPr>
            <p:cNvGrpSpPr/>
            <p:nvPr/>
          </p:nvGrpSpPr>
          <p:grpSpPr>
            <a:xfrm>
              <a:off x="9284639" y="1012369"/>
              <a:ext cx="2889553" cy="2405339"/>
              <a:chOff x="9284639" y="1012369"/>
              <a:chExt cx="2889553" cy="2405339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C83E5ED-338A-4769-9262-1FEEF2650C26}"/>
                  </a:ext>
                </a:extLst>
              </p:cNvPr>
              <p:cNvGrpSpPr/>
              <p:nvPr/>
            </p:nvGrpSpPr>
            <p:grpSpPr>
              <a:xfrm>
                <a:off x="9284639" y="1012369"/>
                <a:ext cx="2889553" cy="2405339"/>
                <a:chOff x="9284639" y="1012369"/>
                <a:chExt cx="2889553" cy="2405339"/>
              </a:xfrm>
            </p:grpSpPr>
            <p:pic>
              <p:nvPicPr>
                <p:cNvPr id="32" name="图片 31" descr="图表, 直方图&#10;&#10;描述已自动生成">
                  <a:extLst>
                    <a:ext uri="{FF2B5EF4-FFF2-40B4-BE49-F238E27FC236}">
                      <a16:creationId xmlns:a16="http://schemas.microsoft.com/office/drawing/2014/main" id="{EBC42E00-66E2-43C5-BBC3-5049B9B79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7421"/>
                <a:stretch/>
              </p:blipFill>
              <p:spPr>
                <a:xfrm>
                  <a:off x="9284639" y="1077708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C7C9D66-59B8-4C1B-B78B-4EF10996C0AB}"/>
                    </a:ext>
                  </a:extLst>
                </p:cNvPr>
                <p:cNvSpPr/>
                <p:nvPr/>
              </p:nvSpPr>
              <p:spPr>
                <a:xfrm>
                  <a:off x="10528923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9CF7A3AA-A755-4F3F-AED0-93B63D3501E2}"/>
                  </a:ext>
                </a:extLst>
              </p:cNvPr>
              <p:cNvSpPr txBox="1"/>
              <p:nvPr/>
            </p:nvSpPr>
            <p:spPr>
              <a:xfrm>
                <a:off x="9438226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0" i="1">
                    <a:effectLst/>
                    <a:latin typeface="Open Sans" panose="020B0606030504020204" pitchFamily="34" charset="0"/>
                  </a:rPr>
                  <a:t>h</a:t>
                </a:r>
                <a:r>
                  <a:rPr lang="en-US" sz="1600" b="0" i="0">
                    <a:effectLst/>
                    <a:latin typeface="Open Sans" panose="020B0606030504020204" pitchFamily="34" charset="0"/>
                  </a:rPr>
                  <a:t> = 0.27</a:t>
                </a:r>
              </a:p>
            </p:txBody>
          </p:sp>
        </p:grp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393671A6-C675-492B-B836-23CB54B2DCDD}"/>
                </a:ext>
              </a:extLst>
            </p:cNvPr>
            <p:cNvCxnSpPr/>
            <p:nvPr/>
          </p:nvCxnSpPr>
          <p:spPr>
            <a:xfrm>
              <a:off x="1065686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8315AB6-9532-479A-B4AD-00F14A19294C}"/>
              </a:ext>
            </a:extLst>
          </p:cNvPr>
          <p:cNvGrpSpPr/>
          <p:nvPr/>
        </p:nvGrpSpPr>
        <p:grpSpPr>
          <a:xfrm>
            <a:off x="6679821" y="1012369"/>
            <a:ext cx="2889553" cy="2404104"/>
            <a:chOff x="6795235" y="1012369"/>
            <a:chExt cx="2889553" cy="2404104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1614ABA2-8677-445A-8C24-30D83300CA17}"/>
                </a:ext>
              </a:extLst>
            </p:cNvPr>
            <p:cNvGrpSpPr/>
            <p:nvPr/>
          </p:nvGrpSpPr>
          <p:grpSpPr>
            <a:xfrm>
              <a:off x="6795235" y="1012369"/>
              <a:ext cx="2889553" cy="2404104"/>
              <a:chOff x="6795235" y="1012369"/>
              <a:chExt cx="2889553" cy="2404104"/>
            </a:xfrm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64184C49-0C81-4608-8367-2FE13AC246DC}"/>
                  </a:ext>
                </a:extLst>
              </p:cNvPr>
              <p:cNvGrpSpPr/>
              <p:nvPr/>
            </p:nvGrpSpPr>
            <p:grpSpPr>
              <a:xfrm>
                <a:off x="6795235" y="1012369"/>
                <a:ext cx="2889553" cy="2404104"/>
                <a:chOff x="6795235" y="1012369"/>
                <a:chExt cx="2889553" cy="2404104"/>
              </a:xfrm>
            </p:grpSpPr>
            <p:pic>
              <p:nvPicPr>
                <p:cNvPr id="34" name="图片 33" descr="图表, 直方图&#10;&#10;描述已自动生成">
                  <a:extLst>
                    <a:ext uri="{FF2B5EF4-FFF2-40B4-BE49-F238E27FC236}">
                      <a16:creationId xmlns:a16="http://schemas.microsoft.com/office/drawing/2014/main" id="{7111DE6F-7C12-42E4-B14E-66790715FC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-1" r="7422"/>
                <a:stretch/>
              </p:blipFill>
              <p:spPr>
                <a:xfrm>
                  <a:off x="6795235" y="1076473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197BB4-7F69-40C7-95CF-70C7DD9CCFAE}"/>
                    </a:ext>
                  </a:extLst>
                </p:cNvPr>
                <p:cNvSpPr/>
                <p:nvPr/>
              </p:nvSpPr>
              <p:spPr>
                <a:xfrm>
                  <a:off x="8106914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99B46703-0A3D-4780-A5A2-C6CB23C8A503}"/>
                  </a:ext>
                </a:extLst>
              </p:cNvPr>
              <p:cNvSpPr txBox="1"/>
              <p:nvPr/>
            </p:nvSpPr>
            <p:spPr>
              <a:xfrm>
                <a:off x="6855483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>
                    <a:latin typeface="Open Sans" panose="020B0606030504020204" pitchFamily="34" charset="0"/>
                  </a:rPr>
                  <a:t>h</a:t>
                </a:r>
                <a:r>
                  <a:rPr lang="en-US" sz="1600" b="0" i="0">
                    <a:effectLst/>
                    <a:latin typeface="Open Sans" panose="020B0606030504020204" pitchFamily="34" charset="0"/>
                  </a:rPr>
                  <a:t> = 0.18</a:t>
                </a:r>
              </a:p>
            </p:txBody>
          </p:sp>
        </p:grp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4294F468-E273-4A4D-B4AA-E8DAFED5C911}"/>
                </a:ext>
              </a:extLst>
            </p:cNvPr>
            <p:cNvCxnSpPr/>
            <p:nvPr/>
          </p:nvCxnSpPr>
          <p:spPr>
            <a:xfrm>
              <a:off x="815772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F80DE959-9C3F-46AE-BC3E-D198E5E37C12}"/>
              </a:ext>
            </a:extLst>
          </p:cNvPr>
          <p:cNvGrpSpPr/>
          <p:nvPr/>
        </p:nvGrpSpPr>
        <p:grpSpPr>
          <a:xfrm>
            <a:off x="5126412" y="4385511"/>
            <a:ext cx="6569952" cy="2238727"/>
            <a:chOff x="5126412" y="4385511"/>
            <a:chExt cx="6569952" cy="2238727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32E7DA7-B704-4351-82E8-98EEB8D268A2}"/>
                </a:ext>
              </a:extLst>
            </p:cNvPr>
            <p:cNvGrpSpPr/>
            <p:nvPr/>
          </p:nvGrpSpPr>
          <p:grpSpPr>
            <a:xfrm>
              <a:off x="5126412" y="4385511"/>
              <a:ext cx="6569952" cy="2238727"/>
              <a:chOff x="1162975" y="1541127"/>
              <a:chExt cx="6569952" cy="2238727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B72F466-7758-4759-B502-75E414A00FD2}"/>
                  </a:ext>
                </a:extLst>
              </p:cNvPr>
              <p:cNvSpPr/>
              <p:nvPr/>
            </p:nvSpPr>
            <p:spPr>
              <a:xfrm>
                <a:off x="6961808" y="1567718"/>
                <a:ext cx="771119" cy="3906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CD1DBF1E-3B19-4340-ACD6-DEFDC709F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03814" y="2108780"/>
                <a:ext cx="2148395" cy="943803"/>
              </a:xfrm>
              <a:prstGeom prst="rect">
                <a:avLst/>
              </a:prstGeom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51CDFD3-DD99-4FDB-8785-7AF980B0E078}"/>
                  </a:ext>
                </a:extLst>
              </p:cNvPr>
              <p:cNvSpPr/>
              <p:nvPr/>
            </p:nvSpPr>
            <p:spPr>
              <a:xfrm>
                <a:off x="4560722" y="1618575"/>
                <a:ext cx="1038688" cy="3906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DD0043CA-2F39-4FA3-A6F3-8E4D6C893C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42264" t="13328" r="54010" b="48052"/>
              <a:stretch/>
            </p:blipFill>
            <p:spPr>
              <a:xfrm>
                <a:off x="5137174" y="1541127"/>
                <a:ext cx="357688" cy="1544993"/>
              </a:xfrm>
              <a:prstGeom prst="rect">
                <a:avLst/>
              </a:prstGeom>
            </p:spPr>
          </p:pic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05B5E277-42DC-4819-8B3D-95DE2AD3A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975" y="3313586"/>
                <a:ext cx="5798833" cy="0"/>
              </a:xfrm>
              <a:prstGeom prst="line">
                <a:avLst/>
              </a:prstGeom>
              <a:ln w="50800">
                <a:solidFill>
                  <a:schemeClr val="accent1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385DF2B-5E7D-4620-9779-652E29F20966}"/>
                  </a:ext>
                </a:extLst>
              </p:cNvPr>
              <p:cNvSpPr txBox="1"/>
              <p:nvPr/>
            </p:nvSpPr>
            <p:spPr>
              <a:xfrm>
                <a:off x="2975606" y="3456689"/>
                <a:ext cx="181372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>
                    <a:solidFill>
                      <a:schemeClr val="accent1">
                        <a:lumMod val="7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Excitation energy </a:t>
                </a:r>
                <a:endParaRPr lang="en-US" sz="150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8BE6388-A2D6-4439-979F-CA5D763B4F2F}"/>
                </a:ext>
              </a:extLst>
            </p:cNvPr>
            <p:cNvSpPr/>
            <p:nvPr/>
          </p:nvSpPr>
          <p:spPr>
            <a:xfrm>
              <a:off x="6316374" y="4607605"/>
              <a:ext cx="621073" cy="228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5DA6523-333B-4B31-9655-0FC9C170133B}"/>
              </a:ext>
            </a:extLst>
          </p:cNvPr>
          <p:cNvGrpSpPr/>
          <p:nvPr/>
        </p:nvGrpSpPr>
        <p:grpSpPr>
          <a:xfrm>
            <a:off x="4047810" y="1153870"/>
            <a:ext cx="2723418" cy="2335585"/>
            <a:chOff x="4163224" y="1144992"/>
            <a:chExt cx="2723418" cy="2335585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69264C11-6ED6-42FC-B402-84F6BF45E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8796"/>
            <a:stretch/>
          </p:blipFill>
          <p:spPr>
            <a:xfrm>
              <a:off x="4163224" y="1144992"/>
              <a:ext cx="2723418" cy="2335585"/>
            </a:xfrm>
            <a:prstGeom prst="rect">
              <a:avLst/>
            </a:prstGeom>
          </p:spPr>
        </p:pic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1BBD921-54CF-40C2-B289-0575D9119D7C}"/>
                </a:ext>
              </a:extLst>
            </p:cNvPr>
            <p:cNvSpPr/>
            <p:nvPr/>
          </p:nvSpPr>
          <p:spPr>
            <a:xfrm>
              <a:off x="4607324" y="1306850"/>
              <a:ext cx="167338" cy="228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FA7E6C33-8296-4BD8-889B-993E239BC76D}"/>
              </a:ext>
            </a:extLst>
          </p:cNvPr>
          <p:cNvSpPr/>
          <p:nvPr/>
        </p:nvSpPr>
        <p:spPr>
          <a:xfrm>
            <a:off x="4397238" y="892514"/>
            <a:ext cx="2272134" cy="314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4B51257-DA05-4898-9DE8-3404C0EA741A}"/>
              </a:ext>
            </a:extLst>
          </p:cNvPr>
          <p:cNvSpPr txBox="1"/>
          <p:nvPr/>
        </p:nvSpPr>
        <p:spPr>
          <a:xfrm>
            <a:off x="4748572" y="896358"/>
            <a:ext cx="152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Open Sans" panose="020B0606030504020204" pitchFamily="34" charset="0"/>
              </a:rPr>
              <a:t>Cu </a:t>
            </a:r>
            <a:r>
              <a:rPr lang="en-US" sz="1600" i="1">
                <a:latin typeface="Open Sans" panose="020B0606030504020204" pitchFamily="34" charset="0"/>
              </a:rPr>
              <a:t>L</a:t>
            </a:r>
            <a:r>
              <a:rPr lang="en-US" sz="1600">
                <a:latin typeface="Open Sans" panose="020B0606030504020204" pitchFamily="34" charset="0"/>
              </a:rPr>
              <a:t>-edge</a:t>
            </a:r>
            <a:endParaRPr lang="en-US" sz="1600" b="0">
              <a:effectLst/>
              <a:latin typeface="Open Sans" panose="020B0606030504020204" pitchFamily="34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DDE4A13-4CEC-4E74-ACF0-42976305730B}"/>
              </a:ext>
            </a:extLst>
          </p:cNvPr>
          <p:cNvSpPr/>
          <p:nvPr/>
        </p:nvSpPr>
        <p:spPr>
          <a:xfrm>
            <a:off x="7055985" y="901498"/>
            <a:ext cx="4938020" cy="314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A51BDB1-22E2-4ED4-BFE0-27870CFAAE5D}"/>
              </a:ext>
            </a:extLst>
          </p:cNvPr>
          <p:cNvSpPr txBox="1"/>
          <p:nvPr/>
        </p:nvSpPr>
        <p:spPr>
          <a:xfrm>
            <a:off x="8832343" y="896358"/>
            <a:ext cx="152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Open Sans" panose="020B0606030504020204" pitchFamily="34" charset="0"/>
              </a:rPr>
              <a:t>O </a:t>
            </a:r>
            <a:r>
              <a:rPr lang="en-US" sz="1600" i="1">
                <a:latin typeface="Open Sans" panose="020B0606030504020204" pitchFamily="34" charset="0"/>
              </a:rPr>
              <a:t>K</a:t>
            </a:r>
            <a:r>
              <a:rPr lang="en-US" sz="1600">
                <a:latin typeface="Open Sans" panose="020B0606030504020204" pitchFamily="34" charset="0"/>
              </a:rPr>
              <a:t>-edge</a:t>
            </a:r>
            <a:endParaRPr lang="en-US" sz="1600" b="0">
              <a:effectLst/>
              <a:latin typeface="Open Sans" panose="020B0606030504020204" pitchFamily="34" charset="0"/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415615CA-E369-463A-A6C5-C278D553950C}"/>
              </a:ext>
            </a:extLst>
          </p:cNvPr>
          <p:cNvCxnSpPr>
            <a:cxnSpLocks/>
          </p:cNvCxnSpPr>
          <p:nvPr/>
        </p:nvCxnSpPr>
        <p:spPr>
          <a:xfrm flipH="1">
            <a:off x="3400045" y="4286940"/>
            <a:ext cx="432000" cy="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15D65C03-08C9-4759-9493-12A4246C377C}"/>
              </a:ext>
            </a:extLst>
          </p:cNvPr>
          <p:cNvCxnSpPr>
            <a:cxnSpLocks/>
          </p:cNvCxnSpPr>
          <p:nvPr/>
        </p:nvCxnSpPr>
        <p:spPr>
          <a:xfrm flipV="1">
            <a:off x="8853513" y="3387808"/>
            <a:ext cx="0" cy="36000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3A268598-D827-4178-A9A4-7594EE287795}"/>
              </a:ext>
            </a:extLst>
          </p:cNvPr>
          <p:cNvCxnSpPr>
            <a:cxnSpLocks/>
          </p:cNvCxnSpPr>
          <p:nvPr/>
        </p:nvCxnSpPr>
        <p:spPr>
          <a:xfrm>
            <a:off x="10541449" y="3873863"/>
            <a:ext cx="0" cy="32400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9F740A2-A167-48A2-A38D-5C744BCD7B03}"/>
              </a:ext>
            </a:extLst>
          </p:cNvPr>
          <p:cNvSpPr/>
          <p:nvPr/>
        </p:nvSpPr>
        <p:spPr>
          <a:xfrm>
            <a:off x="9624099" y="4071398"/>
            <a:ext cx="1820186" cy="738664"/>
          </a:xfrm>
          <a:prstGeom prst="rect">
            <a:avLst/>
          </a:prstGeom>
          <a:solidFill>
            <a:srgbClr val="AA76B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CA18A7C-5B0E-450D-B09F-380A6CD1E1DC}"/>
              </a:ext>
            </a:extLst>
          </p:cNvPr>
          <p:cNvSpPr txBox="1"/>
          <p:nvPr/>
        </p:nvSpPr>
        <p:spPr>
          <a:xfrm>
            <a:off x="9650186" y="4170601"/>
            <a:ext cx="181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Bond stretching (half breathing)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E88BF926-742D-43F5-8543-AC31F2E1EAEF}"/>
              </a:ext>
            </a:extLst>
          </p:cNvPr>
          <p:cNvSpPr txBox="1"/>
          <p:nvPr/>
        </p:nvSpPr>
        <p:spPr>
          <a:xfrm>
            <a:off x="1069675" y="3429000"/>
            <a:ext cx="579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DFT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927129F2-B9C5-42B7-87A1-5A983FB13508}"/>
              </a:ext>
            </a:extLst>
          </p:cNvPr>
          <p:cNvGrpSpPr/>
          <p:nvPr/>
        </p:nvGrpSpPr>
        <p:grpSpPr>
          <a:xfrm>
            <a:off x="-8262" y="3735151"/>
            <a:ext cx="777704" cy="2804743"/>
            <a:chOff x="-8262" y="3735151"/>
            <a:chExt cx="777704" cy="2804743"/>
          </a:xfrm>
        </p:grpSpPr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BCC312E2-A0DF-4332-ACAE-41F5FCB27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784"/>
            <a:stretch/>
          </p:blipFill>
          <p:spPr>
            <a:xfrm>
              <a:off x="44412" y="3735151"/>
              <a:ext cx="725030" cy="2804743"/>
            </a:xfrm>
            <a:prstGeom prst="rect">
              <a:avLst/>
            </a:prstGeom>
          </p:spPr>
        </p:pic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3D1F3914-963B-44E7-AA1A-4B4F5430C75D}"/>
                </a:ext>
              </a:extLst>
            </p:cNvPr>
            <p:cNvSpPr/>
            <p:nvPr/>
          </p:nvSpPr>
          <p:spPr>
            <a:xfrm>
              <a:off x="-8262" y="3747808"/>
              <a:ext cx="72562" cy="2553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2D3438B6-1E98-4BCA-9627-576D17D25FCF}"/>
              </a:ext>
            </a:extLst>
          </p:cNvPr>
          <p:cNvSpPr txBox="1"/>
          <p:nvPr/>
        </p:nvSpPr>
        <p:spPr>
          <a:xfrm>
            <a:off x="-24839" y="3429000"/>
            <a:ext cx="856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Optical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456DF37F-DB7C-46DA-967B-B17D43D96998}"/>
              </a:ext>
            </a:extLst>
          </p:cNvPr>
          <p:cNvSpPr txBox="1"/>
          <p:nvPr/>
        </p:nvSpPr>
        <p:spPr>
          <a:xfrm>
            <a:off x="0" y="6624238"/>
            <a:ext cx="2567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Chaplot</a:t>
            </a: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9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</a:t>
            </a: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PRB 52, 7230 (1995)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E0EF9C11-067D-4F17-9AD1-F02CD0C5E6E9}"/>
              </a:ext>
            </a:extLst>
          </p:cNvPr>
          <p:cNvSpPr txBox="1"/>
          <p:nvPr/>
        </p:nvSpPr>
        <p:spPr>
          <a:xfrm>
            <a:off x="2042563" y="6624238"/>
            <a:ext cx="22999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Giustino</a:t>
            </a: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9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Nature 452,</a:t>
            </a:r>
            <a:r>
              <a:rPr lang="en-US" sz="9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975 (2008)</a:t>
            </a:r>
          </a:p>
        </p:txBody>
      </p: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E9F1CFFB-0CF1-4187-A25E-CCDEF496DFA8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918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F578939-FD7C-4F53-8EED-0BD4F605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7" y="3707899"/>
            <a:ext cx="3263329" cy="290576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EE9ED37-92C2-4DA7-8235-44DD4ABF24A2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Fitting and assignment of RIXS excitations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B72CB70-EBB0-4E55-B271-B16D6A4A5423}"/>
              </a:ext>
            </a:extLst>
          </p:cNvPr>
          <p:cNvGrpSpPr/>
          <p:nvPr/>
        </p:nvGrpSpPr>
        <p:grpSpPr>
          <a:xfrm>
            <a:off x="596898" y="688029"/>
            <a:ext cx="3320851" cy="2817902"/>
            <a:chOff x="602796" y="688029"/>
            <a:chExt cx="3513622" cy="2981478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26558BC-AB82-4E22-ADC4-C3CC7DD0E823}"/>
                </a:ext>
              </a:extLst>
            </p:cNvPr>
            <p:cNvGrpSpPr/>
            <p:nvPr/>
          </p:nvGrpSpPr>
          <p:grpSpPr>
            <a:xfrm>
              <a:off x="602796" y="688029"/>
              <a:ext cx="3393221" cy="2981478"/>
              <a:chOff x="608194" y="688029"/>
              <a:chExt cx="3564310" cy="3131807"/>
            </a:xfrm>
          </p:grpSpPr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274C9F14-E426-48BB-84C6-7286507802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530" b="9089"/>
              <a:stretch/>
            </p:blipFill>
            <p:spPr>
              <a:xfrm>
                <a:off x="961066" y="688029"/>
                <a:ext cx="3211438" cy="2599951"/>
              </a:xfrm>
              <a:prstGeom prst="rect">
                <a:avLst/>
              </a:prstGeom>
            </p:spPr>
          </p:pic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7C530D1-66B6-44C7-9FB5-EF82D470C4B9}"/>
                  </a:ext>
                </a:extLst>
              </p:cNvPr>
              <p:cNvSpPr txBox="1"/>
              <p:nvPr/>
            </p:nvSpPr>
            <p:spPr>
              <a:xfrm>
                <a:off x="1538751" y="3276000"/>
                <a:ext cx="266330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F8E1A4B-1E62-400D-A0B7-A128FD4D24A5}"/>
                  </a:ext>
                </a:extLst>
              </p:cNvPr>
              <p:cNvSpPr txBox="1"/>
              <p:nvPr/>
            </p:nvSpPr>
            <p:spPr>
              <a:xfrm>
                <a:off x="179283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0.5</a:t>
                </a: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D1221AD-EE47-474A-9543-FE732B580AD0}"/>
                  </a:ext>
                </a:extLst>
              </p:cNvPr>
              <p:cNvSpPr txBox="1"/>
              <p:nvPr/>
            </p:nvSpPr>
            <p:spPr>
              <a:xfrm>
                <a:off x="2241331" y="3276000"/>
                <a:ext cx="25064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</a:t>
                </a: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BB5E301-8B45-430E-947A-3A236951EC07}"/>
                  </a:ext>
                </a:extLst>
              </p:cNvPr>
              <p:cNvSpPr txBox="1"/>
              <p:nvPr/>
            </p:nvSpPr>
            <p:spPr>
              <a:xfrm>
                <a:off x="2528219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1.5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1CBF416-CD8F-4D80-89CB-EFBDBB14E2D3}"/>
                  </a:ext>
                </a:extLst>
              </p:cNvPr>
              <p:cNvSpPr txBox="1"/>
              <p:nvPr/>
            </p:nvSpPr>
            <p:spPr>
              <a:xfrm>
                <a:off x="2965649" y="3276000"/>
                <a:ext cx="24989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38DB577-E66D-479A-A7E9-19B3081FB3C6}"/>
                  </a:ext>
                </a:extLst>
              </p:cNvPr>
              <p:cNvSpPr txBox="1"/>
              <p:nvPr/>
            </p:nvSpPr>
            <p:spPr>
              <a:xfrm>
                <a:off x="325135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2.5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AF5B227-8EBF-4743-8B87-8BE3FF56658B}"/>
                  </a:ext>
                </a:extLst>
              </p:cNvPr>
              <p:cNvSpPr txBox="1"/>
              <p:nvPr/>
            </p:nvSpPr>
            <p:spPr>
              <a:xfrm>
                <a:off x="3678693" y="3276000"/>
                <a:ext cx="28643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3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A8A496D-0AA4-469C-894C-0377A213601B}"/>
                  </a:ext>
                </a:extLst>
              </p:cNvPr>
              <p:cNvSpPr txBox="1"/>
              <p:nvPr/>
            </p:nvSpPr>
            <p:spPr>
              <a:xfrm>
                <a:off x="1048765" y="3276000"/>
                <a:ext cx="506398" cy="290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-0.5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678D435-10C3-47DA-8078-8FD38AA69BB3}"/>
                  </a:ext>
                </a:extLst>
              </p:cNvPr>
              <p:cNvSpPr txBox="1"/>
              <p:nvPr/>
            </p:nvSpPr>
            <p:spPr>
              <a:xfrm>
                <a:off x="1704565" y="3480377"/>
                <a:ext cx="1788389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Energy loss (eV)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FDE9753-3B83-4F25-82A7-47D346E9A937}"/>
                  </a:ext>
                </a:extLst>
              </p:cNvPr>
              <p:cNvSpPr txBox="1"/>
              <p:nvPr/>
            </p:nvSpPr>
            <p:spPr>
              <a:xfrm rot="16200000">
                <a:off x="-53029" y="1818275"/>
                <a:ext cx="1661905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Intensity (</a:t>
                </a:r>
                <a:r>
                  <a:rPr lang="en-US" sz="150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a.u</a:t>
                </a:r>
                <a:r>
                  <a:rPr lang="en-US" sz="15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.)</a:t>
                </a: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9445B40-FB32-4089-BAC0-2CCD1268A566}"/>
                </a:ext>
              </a:extLst>
            </p:cNvPr>
            <p:cNvSpPr txBox="1"/>
            <p:nvPr/>
          </p:nvSpPr>
          <p:spPr>
            <a:xfrm>
              <a:off x="2828930" y="1065946"/>
              <a:ext cx="1287488" cy="276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dd</a:t>
              </a:r>
              <a:r>
                <a:rPr lang="en-US" altLang="zh-CN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-excitations</a:t>
              </a:r>
              <a:endPara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00122AF-0D22-4D50-AD5C-D073F90DC94A}"/>
                </a:ext>
              </a:extLst>
            </p:cNvPr>
            <p:cNvSpPr txBox="1"/>
            <p:nvPr/>
          </p:nvSpPr>
          <p:spPr>
            <a:xfrm>
              <a:off x="1710318" y="2236177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Bi-magnon</a:t>
              </a:r>
              <a:endPara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F6FBFB9-5CFB-42C0-98EA-7F55F380A408}"/>
                </a:ext>
              </a:extLst>
            </p:cNvPr>
            <p:cNvSpPr txBox="1"/>
            <p:nvPr/>
          </p:nvSpPr>
          <p:spPr>
            <a:xfrm>
              <a:off x="1601004" y="742694"/>
              <a:ext cx="1143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Charge order </a:t>
              </a:r>
            </a:p>
            <a:p>
              <a:r>
                <a:rPr lang="en-US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+ diffuse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F3C2850-FD59-4595-B5AF-79B4F903595A}"/>
                </a:ext>
              </a:extLst>
            </p:cNvPr>
            <p:cNvSpPr txBox="1"/>
            <p:nvPr/>
          </p:nvSpPr>
          <p:spPr>
            <a:xfrm>
              <a:off x="1602391" y="1788009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phonons</a:t>
              </a:r>
              <a:endPara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EB9804D-C7F6-412E-A7B0-569F096D790C}"/>
              </a:ext>
            </a:extLst>
          </p:cNvPr>
          <p:cNvGrpSpPr/>
          <p:nvPr/>
        </p:nvGrpSpPr>
        <p:grpSpPr>
          <a:xfrm>
            <a:off x="9169225" y="1012369"/>
            <a:ext cx="2889553" cy="2405339"/>
            <a:chOff x="9284639" y="1012369"/>
            <a:chExt cx="2889553" cy="2405339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8209AC9-3AAB-4A68-8E4B-C8241EFF8B5D}"/>
                </a:ext>
              </a:extLst>
            </p:cNvPr>
            <p:cNvGrpSpPr/>
            <p:nvPr/>
          </p:nvGrpSpPr>
          <p:grpSpPr>
            <a:xfrm>
              <a:off x="9284639" y="1012369"/>
              <a:ext cx="2889553" cy="2405339"/>
              <a:chOff x="9284639" y="1012369"/>
              <a:chExt cx="2889553" cy="2405339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C83E5ED-338A-4769-9262-1FEEF2650C26}"/>
                  </a:ext>
                </a:extLst>
              </p:cNvPr>
              <p:cNvGrpSpPr/>
              <p:nvPr/>
            </p:nvGrpSpPr>
            <p:grpSpPr>
              <a:xfrm>
                <a:off x="9284639" y="1012369"/>
                <a:ext cx="2889553" cy="2405339"/>
                <a:chOff x="9284639" y="1012369"/>
                <a:chExt cx="2889553" cy="2405339"/>
              </a:xfrm>
            </p:grpSpPr>
            <p:pic>
              <p:nvPicPr>
                <p:cNvPr id="32" name="图片 31" descr="图表, 直方图&#10;&#10;描述已自动生成">
                  <a:extLst>
                    <a:ext uri="{FF2B5EF4-FFF2-40B4-BE49-F238E27FC236}">
                      <a16:creationId xmlns:a16="http://schemas.microsoft.com/office/drawing/2014/main" id="{EBC42E00-66E2-43C5-BBC3-5049B9B79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7421"/>
                <a:stretch/>
              </p:blipFill>
              <p:spPr>
                <a:xfrm>
                  <a:off x="9284639" y="1077708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C7C9D66-59B8-4C1B-B78B-4EF10996C0AB}"/>
                    </a:ext>
                  </a:extLst>
                </p:cNvPr>
                <p:cNvSpPr/>
                <p:nvPr/>
              </p:nvSpPr>
              <p:spPr>
                <a:xfrm>
                  <a:off x="10528923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9CF7A3AA-A755-4F3F-AED0-93B63D3501E2}"/>
                  </a:ext>
                </a:extLst>
              </p:cNvPr>
              <p:cNvSpPr txBox="1"/>
              <p:nvPr/>
            </p:nvSpPr>
            <p:spPr>
              <a:xfrm>
                <a:off x="9438226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0" i="1">
                    <a:effectLst/>
                    <a:latin typeface="Open Sans" panose="020B0606030504020204" pitchFamily="34" charset="0"/>
                  </a:rPr>
                  <a:t>h</a:t>
                </a:r>
                <a:r>
                  <a:rPr lang="en-US" sz="1600" b="0" i="0">
                    <a:effectLst/>
                    <a:latin typeface="Open Sans" panose="020B0606030504020204" pitchFamily="34" charset="0"/>
                  </a:rPr>
                  <a:t> = 0.27</a:t>
                </a:r>
              </a:p>
            </p:txBody>
          </p:sp>
        </p:grp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393671A6-C675-492B-B836-23CB54B2DCDD}"/>
                </a:ext>
              </a:extLst>
            </p:cNvPr>
            <p:cNvCxnSpPr/>
            <p:nvPr/>
          </p:nvCxnSpPr>
          <p:spPr>
            <a:xfrm>
              <a:off x="1065686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8315AB6-9532-479A-B4AD-00F14A19294C}"/>
              </a:ext>
            </a:extLst>
          </p:cNvPr>
          <p:cNvGrpSpPr/>
          <p:nvPr/>
        </p:nvGrpSpPr>
        <p:grpSpPr>
          <a:xfrm>
            <a:off x="6669661" y="1032689"/>
            <a:ext cx="2493313" cy="2404104"/>
            <a:chOff x="6795235" y="1012369"/>
            <a:chExt cx="2889553" cy="2404104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1614ABA2-8677-445A-8C24-30D83300CA17}"/>
                </a:ext>
              </a:extLst>
            </p:cNvPr>
            <p:cNvGrpSpPr/>
            <p:nvPr/>
          </p:nvGrpSpPr>
          <p:grpSpPr>
            <a:xfrm>
              <a:off x="6795235" y="1012369"/>
              <a:ext cx="2889553" cy="2404104"/>
              <a:chOff x="6795235" y="1012369"/>
              <a:chExt cx="2889553" cy="2404104"/>
            </a:xfrm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64184C49-0C81-4608-8367-2FE13AC246DC}"/>
                  </a:ext>
                </a:extLst>
              </p:cNvPr>
              <p:cNvGrpSpPr/>
              <p:nvPr/>
            </p:nvGrpSpPr>
            <p:grpSpPr>
              <a:xfrm>
                <a:off x="6795235" y="1012369"/>
                <a:ext cx="2889553" cy="2404104"/>
                <a:chOff x="6795235" y="1012369"/>
                <a:chExt cx="2889553" cy="2404104"/>
              </a:xfrm>
            </p:grpSpPr>
            <p:pic>
              <p:nvPicPr>
                <p:cNvPr id="34" name="图片 33" descr="图表, 直方图&#10;&#10;描述已自动生成">
                  <a:extLst>
                    <a:ext uri="{FF2B5EF4-FFF2-40B4-BE49-F238E27FC236}">
                      <a16:creationId xmlns:a16="http://schemas.microsoft.com/office/drawing/2014/main" id="{7111DE6F-7C12-42E4-B14E-66790715FC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-1" r="7422"/>
                <a:stretch/>
              </p:blipFill>
              <p:spPr>
                <a:xfrm>
                  <a:off x="6795235" y="1076473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197BB4-7F69-40C7-95CF-70C7DD9CCFAE}"/>
                    </a:ext>
                  </a:extLst>
                </p:cNvPr>
                <p:cNvSpPr/>
                <p:nvPr/>
              </p:nvSpPr>
              <p:spPr>
                <a:xfrm>
                  <a:off x="8106914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99B46703-0A3D-4780-A5A2-C6CB23C8A503}"/>
                  </a:ext>
                </a:extLst>
              </p:cNvPr>
              <p:cNvSpPr txBox="1"/>
              <p:nvPr/>
            </p:nvSpPr>
            <p:spPr>
              <a:xfrm>
                <a:off x="6855483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>
                    <a:latin typeface="Open Sans" panose="020B0606030504020204" pitchFamily="34" charset="0"/>
                  </a:rPr>
                  <a:t>h</a:t>
                </a:r>
                <a:r>
                  <a:rPr lang="en-US" sz="1600" b="0" i="0">
                    <a:effectLst/>
                    <a:latin typeface="Open Sans" panose="020B0606030504020204" pitchFamily="34" charset="0"/>
                  </a:rPr>
                  <a:t> = 0.18</a:t>
                </a:r>
              </a:p>
            </p:txBody>
          </p:sp>
        </p:grp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4294F468-E273-4A4D-B4AA-E8DAFED5C911}"/>
                </a:ext>
              </a:extLst>
            </p:cNvPr>
            <p:cNvCxnSpPr/>
            <p:nvPr/>
          </p:nvCxnSpPr>
          <p:spPr>
            <a:xfrm>
              <a:off x="815772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F80DE959-9C3F-46AE-BC3E-D198E5E37C12}"/>
              </a:ext>
            </a:extLst>
          </p:cNvPr>
          <p:cNvGrpSpPr/>
          <p:nvPr/>
        </p:nvGrpSpPr>
        <p:grpSpPr>
          <a:xfrm>
            <a:off x="5126412" y="4286940"/>
            <a:ext cx="6569952" cy="2337298"/>
            <a:chOff x="5126412" y="4286940"/>
            <a:chExt cx="6569952" cy="2337298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32E7DA7-B704-4351-82E8-98EEB8D268A2}"/>
                </a:ext>
              </a:extLst>
            </p:cNvPr>
            <p:cNvGrpSpPr/>
            <p:nvPr/>
          </p:nvGrpSpPr>
          <p:grpSpPr>
            <a:xfrm>
              <a:off x="5126412" y="4286940"/>
              <a:ext cx="6569952" cy="2337298"/>
              <a:chOff x="1162975" y="1442556"/>
              <a:chExt cx="6569952" cy="2337298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B72F466-7758-4759-B502-75E414A00FD2}"/>
                  </a:ext>
                </a:extLst>
              </p:cNvPr>
              <p:cNvSpPr/>
              <p:nvPr/>
            </p:nvSpPr>
            <p:spPr>
              <a:xfrm>
                <a:off x="6961808" y="1567718"/>
                <a:ext cx="771119" cy="3906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CD1DBF1E-3B19-4340-ACD6-DEFDC709F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03814" y="2108780"/>
                <a:ext cx="2148395" cy="943803"/>
              </a:xfrm>
              <a:prstGeom prst="rect">
                <a:avLst/>
              </a:prstGeom>
            </p:spPr>
          </p:pic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AA7422E4-2D32-4903-B412-CDBECC220F0B}"/>
                  </a:ext>
                </a:extLst>
              </p:cNvPr>
              <p:cNvGrpSpPr/>
              <p:nvPr/>
            </p:nvGrpSpPr>
            <p:grpSpPr>
              <a:xfrm>
                <a:off x="3113099" y="1443870"/>
                <a:ext cx="2486311" cy="1621766"/>
                <a:chOff x="1144656" y="1326025"/>
                <a:chExt cx="2486311" cy="1621766"/>
              </a:xfrm>
            </p:grpSpPr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10591916-1AEB-42D3-AF1A-69B41483C1DC}"/>
                    </a:ext>
                  </a:extLst>
                </p:cNvPr>
                <p:cNvGrpSpPr/>
                <p:nvPr/>
              </p:nvGrpSpPr>
              <p:grpSpPr>
                <a:xfrm>
                  <a:off x="1144656" y="1402798"/>
                  <a:ext cx="2486311" cy="1544993"/>
                  <a:chOff x="1047002" y="1695357"/>
                  <a:chExt cx="2486311" cy="1544993"/>
                </a:xfrm>
              </p:grpSpPr>
              <p:pic>
                <p:nvPicPr>
                  <p:cNvPr id="4" name="图片 3">
                    <a:extLst>
                      <a:ext uri="{FF2B5EF4-FFF2-40B4-BE49-F238E27FC236}">
                        <a16:creationId xmlns:a16="http://schemas.microsoft.com/office/drawing/2014/main" id="{702DF04A-8DD0-4F2C-B8D9-37E24AD30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46512" t="13328" r="31152" b="48052"/>
                  <a:stretch/>
                </p:blipFill>
                <p:spPr>
                  <a:xfrm>
                    <a:off x="1047002" y="1695357"/>
                    <a:ext cx="2144618" cy="1544993"/>
                  </a:xfrm>
                  <a:prstGeom prst="rect">
                    <a:avLst/>
                  </a:prstGeom>
                </p:spPr>
              </p:pic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751CDFD3-DD99-4FDB-8785-7AF980B0E078}"/>
                      </a:ext>
                    </a:extLst>
                  </p:cNvPr>
                  <p:cNvSpPr/>
                  <p:nvPr/>
                </p:nvSpPr>
                <p:spPr>
                  <a:xfrm>
                    <a:off x="2494625" y="1793289"/>
                    <a:ext cx="1038688" cy="3906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44CECBBD-15DB-4DCC-BA97-8D255E8904D2}"/>
                    </a:ext>
                  </a:extLst>
                </p:cNvPr>
                <p:cNvSpPr txBox="1"/>
                <p:nvPr/>
              </p:nvSpPr>
              <p:spPr>
                <a:xfrm>
                  <a:off x="1505326" y="1326025"/>
                  <a:ext cx="153795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Buckling A1g</a:t>
                  </a:r>
                </a:p>
              </p:txBody>
            </p:sp>
          </p:grp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DD0043CA-2F39-4FA3-A6F3-8E4D6C893C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42264" t="13328" r="54010" b="48052"/>
              <a:stretch/>
            </p:blipFill>
            <p:spPr>
              <a:xfrm>
                <a:off x="2742036" y="1442556"/>
                <a:ext cx="357688" cy="1544993"/>
              </a:xfrm>
              <a:prstGeom prst="rect">
                <a:avLst/>
              </a:prstGeom>
            </p:spPr>
          </p:pic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05B5E277-42DC-4819-8B3D-95DE2AD3A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975" y="3313586"/>
                <a:ext cx="5798833" cy="0"/>
              </a:xfrm>
              <a:prstGeom prst="line">
                <a:avLst/>
              </a:prstGeom>
              <a:ln w="50800">
                <a:solidFill>
                  <a:schemeClr val="accent1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385DF2B-5E7D-4620-9779-652E29F20966}"/>
                  </a:ext>
                </a:extLst>
              </p:cNvPr>
              <p:cNvSpPr txBox="1"/>
              <p:nvPr/>
            </p:nvSpPr>
            <p:spPr>
              <a:xfrm>
                <a:off x="2975606" y="3456689"/>
                <a:ext cx="181372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>
                    <a:solidFill>
                      <a:schemeClr val="accent1">
                        <a:lumMod val="7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Excitation energy </a:t>
                </a:r>
                <a:endParaRPr lang="en-US" sz="150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8BE6388-A2D6-4439-979F-CA5D763B4F2F}"/>
                </a:ext>
              </a:extLst>
            </p:cNvPr>
            <p:cNvSpPr/>
            <p:nvPr/>
          </p:nvSpPr>
          <p:spPr>
            <a:xfrm>
              <a:off x="6316374" y="4607605"/>
              <a:ext cx="621073" cy="228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5DA6523-333B-4B31-9655-0FC9C170133B}"/>
              </a:ext>
            </a:extLst>
          </p:cNvPr>
          <p:cNvGrpSpPr/>
          <p:nvPr/>
        </p:nvGrpSpPr>
        <p:grpSpPr>
          <a:xfrm>
            <a:off x="4047810" y="1153870"/>
            <a:ext cx="2723418" cy="2335585"/>
            <a:chOff x="4163224" y="1144992"/>
            <a:chExt cx="2723418" cy="2335585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69264C11-6ED6-42FC-B402-84F6BF45E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8796"/>
            <a:stretch/>
          </p:blipFill>
          <p:spPr>
            <a:xfrm>
              <a:off x="4163224" y="1144992"/>
              <a:ext cx="2723418" cy="2335585"/>
            </a:xfrm>
            <a:prstGeom prst="rect">
              <a:avLst/>
            </a:prstGeom>
          </p:spPr>
        </p:pic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1BBD921-54CF-40C2-B289-0575D9119D7C}"/>
                </a:ext>
              </a:extLst>
            </p:cNvPr>
            <p:cNvSpPr/>
            <p:nvPr/>
          </p:nvSpPr>
          <p:spPr>
            <a:xfrm>
              <a:off x="4607324" y="1306850"/>
              <a:ext cx="167338" cy="228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FA7E6C33-8296-4BD8-889B-993E239BC76D}"/>
              </a:ext>
            </a:extLst>
          </p:cNvPr>
          <p:cNvSpPr/>
          <p:nvPr/>
        </p:nvSpPr>
        <p:spPr>
          <a:xfrm>
            <a:off x="4397238" y="892514"/>
            <a:ext cx="2272134" cy="314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4B51257-DA05-4898-9DE8-3404C0EA741A}"/>
              </a:ext>
            </a:extLst>
          </p:cNvPr>
          <p:cNvSpPr txBox="1"/>
          <p:nvPr/>
        </p:nvSpPr>
        <p:spPr>
          <a:xfrm>
            <a:off x="4748572" y="896358"/>
            <a:ext cx="152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Open Sans" panose="020B0606030504020204" pitchFamily="34" charset="0"/>
              </a:rPr>
              <a:t>Cu </a:t>
            </a:r>
            <a:r>
              <a:rPr lang="en-US" sz="1600" i="1">
                <a:latin typeface="Open Sans" panose="020B0606030504020204" pitchFamily="34" charset="0"/>
              </a:rPr>
              <a:t>L</a:t>
            </a:r>
            <a:r>
              <a:rPr lang="en-US" sz="1600">
                <a:latin typeface="Open Sans" panose="020B0606030504020204" pitchFamily="34" charset="0"/>
              </a:rPr>
              <a:t>-edge</a:t>
            </a:r>
            <a:endParaRPr lang="en-US" sz="1600" b="0">
              <a:effectLst/>
              <a:latin typeface="Open Sans" panose="020B0606030504020204" pitchFamily="34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DDE4A13-4CEC-4E74-ACF0-42976305730B}"/>
              </a:ext>
            </a:extLst>
          </p:cNvPr>
          <p:cNvSpPr/>
          <p:nvPr/>
        </p:nvSpPr>
        <p:spPr>
          <a:xfrm>
            <a:off x="7055985" y="901498"/>
            <a:ext cx="4938020" cy="314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A51BDB1-22E2-4ED4-BFE0-27870CFAAE5D}"/>
              </a:ext>
            </a:extLst>
          </p:cNvPr>
          <p:cNvSpPr txBox="1"/>
          <p:nvPr/>
        </p:nvSpPr>
        <p:spPr>
          <a:xfrm>
            <a:off x="8832343" y="896358"/>
            <a:ext cx="152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Open Sans" panose="020B0606030504020204" pitchFamily="34" charset="0"/>
              </a:rPr>
              <a:t>O </a:t>
            </a:r>
            <a:r>
              <a:rPr lang="en-US" sz="1600" i="1">
                <a:latin typeface="Open Sans" panose="020B0606030504020204" pitchFamily="34" charset="0"/>
              </a:rPr>
              <a:t>K</a:t>
            </a:r>
            <a:r>
              <a:rPr lang="en-US" sz="1600">
                <a:latin typeface="Open Sans" panose="020B0606030504020204" pitchFamily="34" charset="0"/>
              </a:rPr>
              <a:t>-edge</a:t>
            </a:r>
            <a:endParaRPr lang="en-US" sz="1600" b="0">
              <a:effectLst/>
              <a:latin typeface="Open Sans" panose="020B0606030504020204" pitchFamily="34" charset="0"/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415615CA-E369-463A-A6C5-C278D553950C}"/>
              </a:ext>
            </a:extLst>
          </p:cNvPr>
          <p:cNvCxnSpPr>
            <a:cxnSpLocks/>
          </p:cNvCxnSpPr>
          <p:nvPr/>
        </p:nvCxnSpPr>
        <p:spPr>
          <a:xfrm flipH="1">
            <a:off x="3400045" y="4286940"/>
            <a:ext cx="432000" cy="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A654A35-8990-4920-9F34-68249D32BE20}"/>
              </a:ext>
            </a:extLst>
          </p:cNvPr>
          <p:cNvCxnSpPr>
            <a:cxnSpLocks/>
          </p:cNvCxnSpPr>
          <p:nvPr/>
        </p:nvCxnSpPr>
        <p:spPr>
          <a:xfrm flipH="1">
            <a:off x="3417801" y="5105165"/>
            <a:ext cx="432000" cy="0"/>
          </a:xfrm>
          <a:prstGeom prst="line">
            <a:avLst/>
          </a:prstGeom>
          <a:ln w="50800">
            <a:solidFill>
              <a:srgbClr val="E84B3E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15D65C03-08C9-4759-9493-12A4246C377C}"/>
              </a:ext>
            </a:extLst>
          </p:cNvPr>
          <p:cNvCxnSpPr>
            <a:cxnSpLocks/>
          </p:cNvCxnSpPr>
          <p:nvPr/>
        </p:nvCxnSpPr>
        <p:spPr>
          <a:xfrm flipV="1">
            <a:off x="8853513" y="3387808"/>
            <a:ext cx="0" cy="36000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DEE3D482-111D-4FB4-80EB-F5DF0F568E4F}"/>
              </a:ext>
            </a:extLst>
          </p:cNvPr>
          <p:cNvCxnSpPr>
            <a:cxnSpLocks/>
          </p:cNvCxnSpPr>
          <p:nvPr/>
        </p:nvCxnSpPr>
        <p:spPr>
          <a:xfrm flipV="1">
            <a:off x="8652179" y="3394468"/>
            <a:ext cx="3744" cy="360000"/>
          </a:xfrm>
          <a:prstGeom prst="line">
            <a:avLst/>
          </a:prstGeom>
          <a:ln w="50800">
            <a:solidFill>
              <a:srgbClr val="E84B3E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3A268598-D827-4178-A9A4-7594EE287795}"/>
              </a:ext>
            </a:extLst>
          </p:cNvPr>
          <p:cNvCxnSpPr>
            <a:cxnSpLocks/>
          </p:cNvCxnSpPr>
          <p:nvPr/>
        </p:nvCxnSpPr>
        <p:spPr>
          <a:xfrm>
            <a:off x="10541449" y="3873863"/>
            <a:ext cx="0" cy="32400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695AA457-537E-404E-9680-A344590C348F}"/>
              </a:ext>
            </a:extLst>
          </p:cNvPr>
          <p:cNvCxnSpPr>
            <a:cxnSpLocks/>
          </p:cNvCxnSpPr>
          <p:nvPr/>
        </p:nvCxnSpPr>
        <p:spPr>
          <a:xfrm flipH="1">
            <a:off x="8148845" y="3885895"/>
            <a:ext cx="32" cy="324000"/>
          </a:xfrm>
          <a:prstGeom prst="line">
            <a:avLst/>
          </a:prstGeom>
          <a:ln w="50800">
            <a:solidFill>
              <a:srgbClr val="E84B3E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9F740A2-A167-48A2-A38D-5C744BCD7B03}"/>
              </a:ext>
            </a:extLst>
          </p:cNvPr>
          <p:cNvSpPr/>
          <p:nvPr/>
        </p:nvSpPr>
        <p:spPr>
          <a:xfrm>
            <a:off x="9624099" y="4071398"/>
            <a:ext cx="1820186" cy="738664"/>
          </a:xfrm>
          <a:prstGeom prst="rect">
            <a:avLst/>
          </a:prstGeom>
          <a:solidFill>
            <a:srgbClr val="AA76B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CA18A7C-5B0E-450D-B09F-380A6CD1E1DC}"/>
              </a:ext>
            </a:extLst>
          </p:cNvPr>
          <p:cNvSpPr txBox="1"/>
          <p:nvPr/>
        </p:nvSpPr>
        <p:spPr>
          <a:xfrm>
            <a:off x="9650186" y="4170601"/>
            <a:ext cx="181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Bond stretching (half breathing)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558563C-B15A-4D34-8CD5-97ED94A417E8}"/>
              </a:ext>
            </a:extLst>
          </p:cNvPr>
          <p:cNvSpPr/>
          <p:nvPr/>
        </p:nvSpPr>
        <p:spPr>
          <a:xfrm>
            <a:off x="7270184" y="4071398"/>
            <a:ext cx="1820186" cy="738664"/>
          </a:xfrm>
          <a:prstGeom prst="rect">
            <a:avLst/>
          </a:prstGeom>
          <a:solidFill>
            <a:srgbClr val="E84B3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42909FE-8147-490A-81F9-AA19B89A2E5E}"/>
              </a:ext>
            </a:extLst>
          </p:cNvPr>
          <p:cNvSpPr txBox="1"/>
          <p:nvPr/>
        </p:nvSpPr>
        <p:spPr>
          <a:xfrm>
            <a:off x="1069675" y="3429000"/>
            <a:ext cx="579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DFT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5660E84F-5AA6-4F65-B493-B2720504B21E}"/>
              </a:ext>
            </a:extLst>
          </p:cNvPr>
          <p:cNvGrpSpPr/>
          <p:nvPr/>
        </p:nvGrpSpPr>
        <p:grpSpPr>
          <a:xfrm>
            <a:off x="-8262" y="3735151"/>
            <a:ext cx="777704" cy="2804743"/>
            <a:chOff x="-8262" y="3735151"/>
            <a:chExt cx="777704" cy="2804743"/>
          </a:xfrm>
        </p:grpSpPr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92103FF1-2CB5-40A1-A56B-D99FE440F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784"/>
            <a:stretch/>
          </p:blipFill>
          <p:spPr>
            <a:xfrm>
              <a:off x="44412" y="3735151"/>
              <a:ext cx="725030" cy="2804743"/>
            </a:xfrm>
            <a:prstGeom prst="rect">
              <a:avLst/>
            </a:prstGeom>
          </p:spPr>
        </p:pic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7525F813-9A96-4EFF-9F06-05EA641AE1DA}"/>
                </a:ext>
              </a:extLst>
            </p:cNvPr>
            <p:cNvSpPr/>
            <p:nvPr/>
          </p:nvSpPr>
          <p:spPr>
            <a:xfrm>
              <a:off x="-8262" y="3747808"/>
              <a:ext cx="72562" cy="2553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238A9975-7518-468B-9941-C6D6800B2AC4}"/>
              </a:ext>
            </a:extLst>
          </p:cNvPr>
          <p:cNvSpPr txBox="1"/>
          <p:nvPr/>
        </p:nvSpPr>
        <p:spPr>
          <a:xfrm>
            <a:off x="-24839" y="3429000"/>
            <a:ext cx="856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Optical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6E86455-E828-4B17-8030-0B217E233A60}"/>
              </a:ext>
            </a:extLst>
          </p:cNvPr>
          <p:cNvSpPr txBox="1"/>
          <p:nvPr/>
        </p:nvSpPr>
        <p:spPr>
          <a:xfrm>
            <a:off x="0" y="6624238"/>
            <a:ext cx="2567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Chaplot</a:t>
            </a: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9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</a:t>
            </a: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PRB 52, 7230 (1995)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AD42F9C-F5E6-4F87-BA77-CD6A534C4640}"/>
              </a:ext>
            </a:extLst>
          </p:cNvPr>
          <p:cNvSpPr txBox="1"/>
          <p:nvPr/>
        </p:nvSpPr>
        <p:spPr>
          <a:xfrm>
            <a:off x="2042563" y="6624238"/>
            <a:ext cx="22999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Giustino</a:t>
            </a: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9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Nature 452,</a:t>
            </a:r>
            <a:r>
              <a:rPr lang="en-US" sz="9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975 (2008)</a:t>
            </a:r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861B78DD-DFF5-4C5F-9310-AC437E01CD0A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2044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71">
            <a:extLst>
              <a:ext uri="{FF2B5EF4-FFF2-40B4-BE49-F238E27FC236}">
                <a16:creationId xmlns:a16="http://schemas.microsoft.com/office/drawing/2014/main" id="{CD0C1947-B435-3924-5844-9FEECBE75F19}"/>
              </a:ext>
            </a:extLst>
          </p:cNvPr>
          <p:cNvGrpSpPr/>
          <p:nvPr/>
        </p:nvGrpSpPr>
        <p:grpSpPr>
          <a:xfrm>
            <a:off x="9169225" y="1012369"/>
            <a:ext cx="2889553" cy="2405339"/>
            <a:chOff x="9284639" y="1012369"/>
            <a:chExt cx="2889553" cy="2405339"/>
          </a:xfrm>
        </p:grpSpPr>
        <p:grpSp>
          <p:nvGrpSpPr>
            <p:cNvPr id="5" name="组合 62">
              <a:extLst>
                <a:ext uri="{FF2B5EF4-FFF2-40B4-BE49-F238E27FC236}">
                  <a16:creationId xmlns:a16="http://schemas.microsoft.com/office/drawing/2014/main" id="{3D7E4584-175D-E678-AC73-C500F3C39D0B}"/>
                </a:ext>
              </a:extLst>
            </p:cNvPr>
            <p:cNvGrpSpPr/>
            <p:nvPr/>
          </p:nvGrpSpPr>
          <p:grpSpPr>
            <a:xfrm>
              <a:off x="9284639" y="1012369"/>
              <a:ext cx="2889553" cy="2405339"/>
              <a:chOff x="9284639" y="1012369"/>
              <a:chExt cx="2889553" cy="2405339"/>
            </a:xfrm>
          </p:grpSpPr>
          <p:grpSp>
            <p:nvGrpSpPr>
              <p:cNvPr id="7" name="组合 60">
                <a:extLst>
                  <a:ext uri="{FF2B5EF4-FFF2-40B4-BE49-F238E27FC236}">
                    <a16:creationId xmlns:a16="http://schemas.microsoft.com/office/drawing/2014/main" id="{12F77C53-3C6A-6B8F-BBD6-CE50E02206CC}"/>
                  </a:ext>
                </a:extLst>
              </p:cNvPr>
              <p:cNvGrpSpPr/>
              <p:nvPr/>
            </p:nvGrpSpPr>
            <p:grpSpPr>
              <a:xfrm>
                <a:off x="9284639" y="1012369"/>
                <a:ext cx="2889553" cy="2405339"/>
                <a:chOff x="9284639" y="1012369"/>
                <a:chExt cx="2889553" cy="2405339"/>
              </a:xfrm>
            </p:grpSpPr>
            <p:pic>
              <p:nvPicPr>
                <p:cNvPr id="9" name="图片 31" descr="图表, 直方图&#10;&#10;描述已自动生成">
                  <a:extLst>
                    <a:ext uri="{FF2B5EF4-FFF2-40B4-BE49-F238E27FC236}">
                      <a16:creationId xmlns:a16="http://schemas.microsoft.com/office/drawing/2014/main" id="{FBAE5E6B-70F6-B6D7-E6BC-3C700ED2C4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7421"/>
                <a:stretch/>
              </p:blipFill>
              <p:spPr>
                <a:xfrm>
                  <a:off x="9284639" y="1077708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10" name="矩形 57">
                  <a:extLst>
                    <a:ext uri="{FF2B5EF4-FFF2-40B4-BE49-F238E27FC236}">
                      <a16:creationId xmlns:a16="http://schemas.microsoft.com/office/drawing/2014/main" id="{0E223E7A-7C71-DC0F-5939-A7904389D9F7}"/>
                    </a:ext>
                  </a:extLst>
                </p:cNvPr>
                <p:cNvSpPr/>
                <p:nvPr/>
              </p:nvSpPr>
              <p:spPr>
                <a:xfrm>
                  <a:off x="10528923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文本框 55">
                <a:extLst>
                  <a:ext uri="{FF2B5EF4-FFF2-40B4-BE49-F238E27FC236}">
                    <a16:creationId xmlns:a16="http://schemas.microsoft.com/office/drawing/2014/main" id="{FA2C1537-D515-E45A-5C46-E4452C68CDC9}"/>
                  </a:ext>
                </a:extLst>
              </p:cNvPr>
              <p:cNvSpPr txBox="1"/>
              <p:nvPr/>
            </p:nvSpPr>
            <p:spPr>
              <a:xfrm>
                <a:off x="9438226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0" i="1">
                    <a:effectLst/>
                    <a:latin typeface="Open Sans" panose="020B0606030504020204" pitchFamily="34" charset="0"/>
                  </a:rPr>
                  <a:t>h</a:t>
                </a:r>
                <a:r>
                  <a:rPr lang="en-US" sz="1600" b="0" i="0">
                    <a:effectLst/>
                    <a:latin typeface="Open Sans" panose="020B0606030504020204" pitchFamily="34" charset="0"/>
                  </a:rPr>
                  <a:t> = 0.27</a:t>
                </a:r>
              </a:p>
            </p:txBody>
          </p:sp>
        </p:grpSp>
        <p:cxnSp>
          <p:nvCxnSpPr>
            <p:cNvPr id="6" name="直接连接符 70">
              <a:extLst>
                <a:ext uri="{FF2B5EF4-FFF2-40B4-BE49-F238E27FC236}">
                  <a16:creationId xmlns:a16="http://schemas.microsoft.com/office/drawing/2014/main" id="{0E067049-C3C7-3096-3AE0-0C8CB5E2955D}"/>
                </a:ext>
              </a:extLst>
            </p:cNvPr>
            <p:cNvCxnSpPr/>
            <p:nvPr/>
          </p:nvCxnSpPr>
          <p:spPr>
            <a:xfrm>
              <a:off x="1065686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71">
            <a:extLst>
              <a:ext uri="{FF2B5EF4-FFF2-40B4-BE49-F238E27FC236}">
                <a16:creationId xmlns:a16="http://schemas.microsoft.com/office/drawing/2014/main" id="{9D42416E-D7DB-73EC-86A0-D6E25BDE15DF}"/>
              </a:ext>
            </a:extLst>
          </p:cNvPr>
          <p:cNvGrpSpPr/>
          <p:nvPr/>
        </p:nvGrpSpPr>
        <p:grpSpPr>
          <a:xfrm>
            <a:off x="3195145" y="-267791"/>
            <a:ext cx="7420913" cy="6449019"/>
            <a:chOff x="9284639" y="1012369"/>
            <a:chExt cx="2889553" cy="2405339"/>
          </a:xfrm>
        </p:grpSpPr>
        <p:grpSp>
          <p:nvGrpSpPr>
            <p:cNvPr id="13" name="组合 62">
              <a:extLst>
                <a:ext uri="{FF2B5EF4-FFF2-40B4-BE49-F238E27FC236}">
                  <a16:creationId xmlns:a16="http://schemas.microsoft.com/office/drawing/2014/main" id="{DD9D246E-6411-4699-D3C8-6CB09B6CAFAF}"/>
                </a:ext>
              </a:extLst>
            </p:cNvPr>
            <p:cNvGrpSpPr/>
            <p:nvPr/>
          </p:nvGrpSpPr>
          <p:grpSpPr>
            <a:xfrm>
              <a:off x="9284639" y="1012369"/>
              <a:ext cx="2889553" cy="2405339"/>
              <a:chOff x="9284639" y="1012369"/>
              <a:chExt cx="2889553" cy="2405339"/>
            </a:xfrm>
          </p:grpSpPr>
          <p:grpSp>
            <p:nvGrpSpPr>
              <p:cNvPr id="15" name="组合 60">
                <a:extLst>
                  <a:ext uri="{FF2B5EF4-FFF2-40B4-BE49-F238E27FC236}">
                    <a16:creationId xmlns:a16="http://schemas.microsoft.com/office/drawing/2014/main" id="{A07CA43A-F70B-BCBC-4B67-3EA54067899F}"/>
                  </a:ext>
                </a:extLst>
              </p:cNvPr>
              <p:cNvGrpSpPr/>
              <p:nvPr/>
            </p:nvGrpSpPr>
            <p:grpSpPr>
              <a:xfrm>
                <a:off x="9284639" y="1012369"/>
                <a:ext cx="2889553" cy="2405339"/>
                <a:chOff x="9284639" y="1012369"/>
                <a:chExt cx="2889553" cy="2405339"/>
              </a:xfrm>
            </p:grpSpPr>
            <p:pic>
              <p:nvPicPr>
                <p:cNvPr id="17" name="图片 31" descr="图表, 直方图&#10;&#10;描述已自动生成">
                  <a:extLst>
                    <a:ext uri="{FF2B5EF4-FFF2-40B4-BE49-F238E27FC236}">
                      <a16:creationId xmlns:a16="http://schemas.microsoft.com/office/drawing/2014/main" id="{30F239A0-F7BD-95A0-D679-400CB5EDC7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7421"/>
                <a:stretch/>
              </p:blipFill>
              <p:spPr>
                <a:xfrm>
                  <a:off x="9284639" y="1077708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18" name="矩形 57">
                  <a:extLst>
                    <a:ext uri="{FF2B5EF4-FFF2-40B4-BE49-F238E27FC236}">
                      <a16:creationId xmlns:a16="http://schemas.microsoft.com/office/drawing/2014/main" id="{9AD8B58D-AD26-8B60-DDCA-C537757CC336}"/>
                    </a:ext>
                  </a:extLst>
                </p:cNvPr>
                <p:cNvSpPr/>
                <p:nvPr/>
              </p:nvSpPr>
              <p:spPr>
                <a:xfrm>
                  <a:off x="10528923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文本框 55">
                <a:extLst>
                  <a:ext uri="{FF2B5EF4-FFF2-40B4-BE49-F238E27FC236}">
                    <a16:creationId xmlns:a16="http://schemas.microsoft.com/office/drawing/2014/main" id="{81CC19E3-CBF8-ABAE-65CF-74F244431812}"/>
                  </a:ext>
                </a:extLst>
              </p:cNvPr>
              <p:cNvSpPr txBox="1"/>
              <p:nvPr/>
            </p:nvSpPr>
            <p:spPr>
              <a:xfrm>
                <a:off x="9438226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0" i="1">
                    <a:effectLst/>
                    <a:latin typeface="Open Sans" panose="020B0606030504020204" pitchFamily="34" charset="0"/>
                  </a:rPr>
                  <a:t>h</a:t>
                </a:r>
                <a:r>
                  <a:rPr lang="en-US" sz="1600" b="0" i="0">
                    <a:effectLst/>
                    <a:latin typeface="Open Sans" panose="020B0606030504020204" pitchFamily="34" charset="0"/>
                  </a:rPr>
                  <a:t> = 0.27</a:t>
                </a:r>
              </a:p>
            </p:txBody>
          </p:sp>
        </p:grpSp>
        <p:cxnSp>
          <p:nvCxnSpPr>
            <p:cNvPr id="14" name="直接连接符 70">
              <a:extLst>
                <a:ext uri="{FF2B5EF4-FFF2-40B4-BE49-F238E27FC236}">
                  <a16:creationId xmlns:a16="http://schemas.microsoft.com/office/drawing/2014/main" id="{A9639DFC-7278-CC76-CB4A-F633C0390F96}"/>
                </a:ext>
              </a:extLst>
            </p:cNvPr>
            <p:cNvCxnSpPr/>
            <p:nvPr/>
          </p:nvCxnSpPr>
          <p:spPr>
            <a:xfrm>
              <a:off x="1065686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72">
            <a:extLst>
              <a:ext uri="{FF2B5EF4-FFF2-40B4-BE49-F238E27FC236}">
                <a16:creationId xmlns:a16="http://schemas.microsoft.com/office/drawing/2014/main" id="{1DE38791-6C19-C262-10A1-E2689E883303}"/>
              </a:ext>
            </a:extLst>
          </p:cNvPr>
          <p:cNvGrpSpPr/>
          <p:nvPr/>
        </p:nvGrpSpPr>
        <p:grpSpPr>
          <a:xfrm>
            <a:off x="6679821" y="1012369"/>
            <a:ext cx="2889553" cy="2404104"/>
            <a:chOff x="6795235" y="1012369"/>
            <a:chExt cx="2889553" cy="2404104"/>
          </a:xfrm>
        </p:grpSpPr>
        <p:grpSp>
          <p:nvGrpSpPr>
            <p:cNvPr id="21" name="组合 61">
              <a:extLst>
                <a:ext uri="{FF2B5EF4-FFF2-40B4-BE49-F238E27FC236}">
                  <a16:creationId xmlns:a16="http://schemas.microsoft.com/office/drawing/2014/main" id="{FAA8AF9B-DB4C-9035-FEC0-C1953A66D13A}"/>
                </a:ext>
              </a:extLst>
            </p:cNvPr>
            <p:cNvGrpSpPr/>
            <p:nvPr/>
          </p:nvGrpSpPr>
          <p:grpSpPr>
            <a:xfrm>
              <a:off x="6795235" y="1012369"/>
              <a:ext cx="2889553" cy="2404104"/>
              <a:chOff x="6795235" y="1012369"/>
              <a:chExt cx="2889553" cy="2404104"/>
            </a:xfrm>
          </p:grpSpPr>
          <p:grpSp>
            <p:nvGrpSpPr>
              <p:cNvPr id="23" name="组合 59">
                <a:extLst>
                  <a:ext uri="{FF2B5EF4-FFF2-40B4-BE49-F238E27FC236}">
                    <a16:creationId xmlns:a16="http://schemas.microsoft.com/office/drawing/2014/main" id="{4232CE8A-13EC-CEDF-94EA-0006060778BD}"/>
                  </a:ext>
                </a:extLst>
              </p:cNvPr>
              <p:cNvGrpSpPr/>
              <p:nvPr/>
            </p:nvGrpSpPr>
            <p:grpSpPr>
              <a:xfrm>
                <a:off x="6795235" y="1012369"/>
                <a:ext cx="2889553" cy="2404104"/>
                <a:chOff x="6795235" y="1012369"/>
                <a:chExt cx="2889553" cy="2404104"/>
              </a:xfrm>
            </p:grpSpPr>
            <p:pic>
              <p:nvPicPr>
                <p:cNvPr id="25" name="图片 33" descr="图表, 直方图&#10;&#10;描述已自动生成">
                  <a:extLst>
                    <a:ext uri="{FF2B5EF4-FFF2-40B4-BE49-F238E27FC236}">
                      <a16:creationId xmlns:a16="http://schemas.microsoft.com/office/drawing/2014/main" id="{18D7F699-C98E-0E05-EE46-F9F5C525FB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-1" r="7422"/>
                <a:stretch/>
              </p:blipFill>
              <p:spPr>
                <a:xfrm>
                  <a:off x="6795235" y="1076473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26" name="矩形 56">
                  <a:extLst>
                    <a:ext uri="{FF2B5EF4-FFF2-40B4-BE49-F238E27FC236}">
                      <a16:creationId xmlns:a16="http://schemas.microsoft.com/office/drawing/2014/main" id="{36A1A604-55F9-6DD1-6D72-2C910DD9A8A3}"/>
                    </a:ext>
                  </a:extLst>
                </p:cNvPr>
                <p:cNvSpPr/>
                <p:nvPr/>
              </p:nvSpPr>
              <p:spPr>
                <a:xfrm>
                  <a:off x="8106914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文本框 51">
                <a:extLst>
                  <a:ext uri="{FF2B5EF4-FFF2-40B4-BE49-F238E27FC236}">
                    <a16:creationId xmlns:a16="http://schemas.microsoft.com/office/drawing/2014/main" id="{8F7AE13F-9A71-02A9-1972-EA859CD77415}"/>
                  </a:ext>
                </a:extLst>
              </p:cNvPr>
              <p:cNvSpPr txBox="1"/>
              <p:nvPr/>
            </p:nvSpPr>
            <p:spPr>
              <a:xfrm>
                <a:off x="6855483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>
                    <a:latin typeface="Open Sans" panose="020B0606030504020204" pitchFamily="34" charset="0"/>
                  </a:rPr>
                  <a:t>h</a:t>
                </a:r>
                <a:r>
                  <a:rPr lang="en-US" sz="1600" b="0" i="0">
                    <a:effectLst/>
                    <a:latin typeface="Open Sans" panose="020B0606030504020204" pitchFamily="34" charset="0"/>
                  </a:rPr>
                  <a:t> = 0.18</a:t>
                </a:r>
              </a:p>
            </p:txBody>
          </p:sp>
        </p:grpSp>
        <p:cxnSp>
          <p:nvCxnSpPr>
            <p:cNvPr id="22" name="直接连接符 69">
              <a:extLst>
                <a:ext uri="{FF2B5EF4-FFF2-40B4-BE49-F238E27FC236}">
                  <a16:creationId xmlns:a16="http://schemas.microsoft.com/office/drawing/2014/main" id="{DB94F002-7054-5161-5206-FCC817204B52}"/>
                </a:ext>
              </a:extLst>
            </p:cNvPr>
            <p:cNvCxnSpPr/>
            <p:nvPr/>
          </p:nvCxnSpPr>
          <p:spPr>
            <a:xfrm>
              <a:off x="815772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72">
            <a:extLst>
              <a:ext uri="{FF2B5EF4-FFF2-40B4-BE49-F238E27FC236}">
                <a16:creationId xmlns:a16="http://schemas.microsoft.com/office/drawing/2014/main" id="{01DB56AF-E7D5-0ED6-A3BB-6E9CBE0DD448}"/>
              </a:ext>
            </a:extLst>
          </p:cNvPr>
          <p:cNvGrpSpPr/>
          <p:nvPr/>
        </p:nvGrpSpPr>
        <p:grpSpPr>
          <a:xfrm>
            <a:off x="5298061" y="372289"/>
            <a:ext cx="6486193" cy="5797544"/>
            <a:chOff x="6795235" y="1012369"/>
            <a:chExt cx="2889553" cy="2404104"/>
          </a:xfrm>
        </p:grpSpPr>
        <p:grpSp>
          <p:nvGrpSpPr>
            <p:cNvPr id="29" name="组合 61">
              <a:extLst>
                <a:ext uri="{FF2B5EF4-FFF2-40B4-BE49-F238E27FC236}">
                  <a16:creationId xmlns:a16="http://schemas.microsoft.com/office/drawing/2014/main" id="{D35C297A-CF44-76CB-D565-942AC62A42C6}"/>
                </a:ext>
              </a:extLst>
            </p:cNvPr>
            <p:cNvGrpSpPr/>
            <p:nvPr/>
          </p:nvGrpSpPr>
          <p:grpSpPr>
            <a:xfrm>
              <a:off x="6795235" y="1012369"/>
              <a:ext cx="2889553" cy="2404104"/>
              <a:chOff x="6795235" y="1012369"/>
              <a:chExt cx="2889553" cy="2404104"/>
            </a:xfrm>
          </p:grpSpPr>
          <p:grpSp>
            <p:nvGrpSpPr>
              <p:cNvPr id="31" name="组合 59">
                <a:extLst>
                  <a:ext uri="{FF2B5EF4-FFF2-40B4-BE49-F238E27FC236}">
                    <a16:creationId xmlns:a16="http://schemas.microsoft.com/office/drawing/2014/main" id="{AA3A6477-57F4-111C-85B1-8D773A0B9C68}"/>
                  </a:ext>
                </a:extLst>
              </p:cNvPr>
              <p:cNvGrpSpPr/>
              <p:nvPr/>
            </p:nvGrpSpPr>
            <p:grpSpPr>
              <a:xfrm>
                <a:off x="6795235" y="1012369"/>
                <a:ext cx="2889553" cy="2404104"/>
                <a:chOff x="6795235" y="1012369"/>
                <a:chExt cx="2889553" cy="2404104"/>
              </a:xfrm>
            </p:grpSpPr>
            <p:pic>
              <p:nvPicPr>
                <p:cNvPr id="33" name="图片 33" descr="图表, 直方图&#10;&#10;描述已自动生成">
                  <a:extLst>
                    <a:ext uri="{FF2B5EF4-FFF2-40B4-BE49-F238E27FC236}">
                      <a16:creationId xmlns:a16="http://schemas.microsoft.com/office/drawing/2014/main" id="{3E9019D4-1309-D918-20EF-1582454588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-1" r="7422"/>
                <a:stretch/>
              </p:blipFill>
              <p:spPr>
                <a:xfrm>
                  <a:off x="6795235" y="1076473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34" name="矩形 56">
                  <a:extLst>
                    <a:ext uri="{FF2B5EF4-FFF2-40B4-BE49-F238E27FC236}">
                      <a16:creationId xmlns:a16="http://schemas.microsoft.com/office/drawing/2014/main" id="{1A832132-1A8B-652E-4B37-AC5988B26EB6}"/>
                    </a:ext>
                  </a:extLst>
                </p:cNvPr>
                <p:cNvSpPr/>
                <p:nvPr/>
              </p:nvSpPr>
              <p:spPr>
                <a:xfrm>
                  <a:off x="8106914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文本框 51">
                <a:extLst>
                  <a:ext uri="{FF2B5EF4-FFF2-40B4-BE49-F238E27FC236}">
                    <a16:creationId xmlns:a16="http://schemas.microsoft.com/office/drawing/2014/main" id="{373B0588-1449-F340-B4A5-3BDEEE1FDDA6}"/>
                  </a:ext>
                </a:extLst>
              </p:cNvPr>
              <p:cNvSpPr txBox="1"/>
              <p:nvPr/>
            </p:nvSpPr>
            <p:spPr>
              <a:xfrm>
                <a:off x="6855483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>
                    <a:latin typeface="Open Sans" panose="020B0606030504020204" pitchFamily="34" charset="0"/>
                  </a:rPr>
                  <a:t>h</a:t>
                </a:r>
                <a:r>
                  <a:rPr lang="en-US" sz="1600" b="0" i="0">
                    <a:effectLst/>
                    <a:latin typeface="Open Sans" panose="020B0606030504020204" pitchFamily="34" charset="0"/>
                  </a:rPr>
                  <a:t> = 0.18</a:t>
                </a:r>
              </a:p>
            </p:txBody>
          </p:sp>
        </p:grpSp>
        <p:cxnSp>
          <p:nvCxnSpPr>
            <p:cNvPr id="30" name="直接连接符 69">
              <a:extLst>
                <a:ext uri="{FF2B5EF4-FFF2-40B4-BE49-F238E27FC236}">
                  <a16:creationId xmlns:a16="http://schemas.microsoft.com/office/drawing/2014/main" id="{30790C60-D609-C75C-C585-8FF1F076370A}"/>
                </a:ext>
              </a:extLst>
            </p:cNvPr>
            <p:cNvCxnSpPr/>
            <p:nvPr/>
          </p:nvCxnSpPr>
          <p:spPr>
            <a:xfrm>
              <a:off x="815772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72221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F578939-FD7C-4F53-8EED-0BD4F605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7" y="3707899"/>
            <a:ext cx="3263329" cy="290576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EE9ED37-92C2-4DA7-8235-44DD4ABF24A2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Fitting and assignment of RIXS excitations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B72CB70-EBB0-4E55-B271-B16D6A4A5423}"/>
              </a:ext>
            </a:extLst>
          </p:cNvPr>
          <p:cNvGrpSpPr/>
          <p:nvPr/>
        </p:nvGrpSpPr>
        <p:grpSpPr>
          <a:xfrm>
            <a:off x="596898" y="688029"/>
            <a:ext cx="3320851" cy="2817902"/>
            <a:chOff x="602796" y="688029"/>
            <a:chExt cx="3513622" cy="2981478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26558BC-AB82-4E22-ADC4-C3CC7DD0E823}"/>
                </a:ext>
              </a:extLst>
            </p:cNvPr>
            <p:cNvGrpSpPr/>
            <p:nvPr/>
          </p:nvGrpSpPr>
          <p:grpSpPr>
            <a:xfrm>
              <a:off x="602796" y="688029"/>
              <a:ext cx="3393221" cy="2981478"/>
              <a:chOff x="608194" y="688029"/>
              <a:chExt cx="3564310" cy="3131807"/>
            </a:xfrm>
          </p:grpSpPr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274C9F14-E426-48BB-84C6-7286507802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530" b="9089"/>
              <a:stretch/>
            </p:blipFill>
            <p:spPr>
              <a:xfrm>
                <a:off x="961066" y="688029"/>
                <a:ext cx="3211438" cy="2599951"/>
              </a:xfrm>
              <a:prstGeom prst="rect">
                <a:avLst/>
              </a:prstGeom>
            </p:spPr>
          </p:pic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7C530D1-66B6-44C7-9FB5-EF82D470C4B9}"/>
                  </a:ext>
                </a:extLst>
              </p:cNvPr>
              <p:cNvSpPr txBox="1"/>
              <p:nvPr/>
            </p:nvSpPr>
            <p:spPr>
              <a:xfrm>
                <a:off x="1538751" y="3276000"/>
                <a:ext cx="266330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F8E1A4B-1E62-400D-A0B7-A128FD4D24A5}"/>
                  </a:ext>
                </a:extLst>
              </p:cNvPr>
              <p:cNvSpPr txBox="1"/>
              <p:nvPr/>
            </p:nvSpPr>
            <p:spPr>
              <a:xfrm>
                <a:off x="179283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0.5</a:t>
                </a: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D1221AD-EE47-474A-9543-FE732B580AD0}"/>
                  </a:ext>
                </a:extLst>
              </p:cNvPr>
              <p:cNvSpPr txBox="1"/>
              <p:nvPr/>
            </p:nvSpPr>
            <p:spPr>
              <a:xfrm>
                <a:off x="2241331" y="3276000"/>
                <a:ext cx="25064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</a:t>
                </a: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BB5E301-8B45-430E-947A-3A236951EC07}"/>
                  </a:ext>
                </a:extLst>
              </p:cNvPr>
              <p:cNvSpPr txBox="1"/>
              <p:nvPr/>
            </p:nvSpPr>
            <p:spPr>
              <a:xfrm>
                <a:off x="2528219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1.5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1CBF416-CD8F-4D80-89CB-EFBDBB14E2D3}"/>
                  </a:ext>
                </a:extLst>
              </p:cNvPr>
              <p:cNvSpPr txBox="1"/>
              <p:nvPr/>
            </p:nvSpPr>
            <p:spPr>
              <a:xfrm>
                <a:off x="2965649" y="3276000"/>
                <a:ext cx="24989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38DB577-E66D-479A-A7E9-19B3081FB3C6}"/>
                  </a:ext>
                </a:extLst>
              </p:cNvPr>
              <p:cNvSpPr txBox="1"/>
              <p:nvPr/>
            </p:nvSpPr>
            <p:spPr>
              <a:xfrm>
                <a:off x="325135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2.5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AF5B227-8EBF-4743-8B87-8BE3FF56658B}"/>
                  </a:ext>
                </a:extLst>
              </p:cNvPr>
              <p:cNvSpPr txBox="1"/>
              <p:nvPr/>
            </p:nvSpPr>
            <p:spPr>
              <a:xfrm>
                <a:off x="3678693" y="3276000"/>
                <a:ext cx="28643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3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A8A496D-0AA4-469C-894C-0377A213601B}"/>
                  </a:ext>
                </a:extLst>
              </p:cNvPr>
              <p:cNvSpPr txBox="1"/>
              <p:nvPr/>
            </p:nvSpPr>
            <p:spPr>
              <a:xfrm>
                <a:off x="1048765" y="3276000"/>
                <a:ext cx="506398" cy="290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-0.5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678D435-10C3-47DA-8078-8FD38AA69BB3}"/>
                  </a:ext>
                </a:extLst>
              </p:cNvPr>
              <p:cNvSpPr txBox="1"/>
              <p:nvPr/>
            </p:nvSpPr>
            <p:spPr>
              <a:xfrm>
                <a:off x="1704565" y="3480377"/>
                <a:ext cx="1788389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Energy loss (eV)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FDE9753-3B83-4F25-82A7-47D346E9A937}"/>
                  </a:ext>
                </a:extLst>
              </p:cNvPr>
              <p:cNvSpPr txBox="1"/>
              <p:nvPr/>
            </p:nvSpPr>
            <p:spPr>
              <a:xfrm rot="16200000">
                <a:off x="-53029" y="1818275"/>
                <a:ext cx="1661905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Intensity (</a:t>
                </a:r>
                <a:r>
                  <a:rPr lang="en-US" sz="150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a.u</a:t>
                </a:r>
                <a:r>
                  <a:rPr lang="en-US" sz="15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.)</a:t>
                </a: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9445B40-FB32-4089-BAC0-2CCD1268A566}"/>
                </a:ext>
              </a:extLst>
            </p:cNvPr>
            <p:cNvSpPr txBox="1"/>
            <p:nvPr/>
          </p:nvSpPr>
          <p:spPr>
            <a:xfrm>
              <a:off x="2828930" y="1065946"/>
              <a:ext cx="1287488" cy="276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dd</a:t>
              </a:r>
              <a:r>
                <a:rPr lang="en-US" altLang="zh-CN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-excitations</a:t>
              </a:r>
              <a:endPara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00122AF-0D22-4D50-AD5C-D073F90DC94A}"/>
                </a:ext>
              </a:extLst>
            </p:cNvPr>
            <p:cNvSpPr txBox="1"/>
            <p:nvPr/>
          </p:nvSpPr>
          <p:spPr>
            <a:xfrm>
              <a:off x="1710318" y="2236177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Bi-magnon</a:t>
              </a:r>
              <a:endPara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F6FBFB9-5CFB-42C0-98EA-7F55F380A408}"/>
                </a:ext>
              </a:extLst>
            </p:cNvPr>
            <p:cNvSpPr txBox="1"/>
            <p:nvPr/>
          </p:nvSpPr>
          <p:spPr>
            <a:xfrm>
              <a:off x="1601004" y="742694"/>
              <a:ext cx="1143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Charge order </a:t>
              </a:r>
            </a:p>
            <a:p>
              <a:r>
                <a:rPr lang="en-US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+ diffuse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F3C2850-FD59-4595-B5AF-79B4F903595A}"/>
                </a:ext>
              </a:extLst>
            </p:cNvPr>
            <p:cNvSpPr txBox="1"/>
            <p:nvPr/>
          </p:nvSpPr>
          <p:spPr>
            <a:xfrm>
              <a:off x="1602391" y="1788009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phonons</a:t>
              </a:r>
              <a:endPara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EB9804D-C7F6-412E-A7B0-569F096D790C}"/>
              </a:ext>
            </a:extLst>
          </p:cNvPr>
          <p:cNvGrpSpPr/>
          <p:nvPr/>
        </p:nvGrpSpPr>
        <p:grpSpPr>
          <a:xfrm>
            <a:off x="9169225" y="1012369"/>
            <a:ext cx="2889553" cy="2405339"/>
            <a:chOff x="9284639" y="1012369"/>
            <a:chExt cx="2889553" cy="2405339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8209AC9-3AAB-4A68-8E4B-C8241EFF8B5D}"/>
                </a:ext>
              </a:extLst>
            </p:cNvPr>
            <p:cNvGrpSpPr/>
            <p:nvPr/>
          </p:nvGrpSpPr>
          <p:grpSpPr>
            <a:xfrm>
              <a:off x="9284639" y="1012369"/>
              <a:ext cx="2889553" cy="2405339"/>
              <a:chOff x="9284639" y="1012369"/>
              <a:chExt cx="2889553" cy="2405339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C83E5ED-338A-4769-9262-1FEEF2650C26}"/>
                  </a:ext>
                </a:extLst>
              </p:cNvPr>
              <p:cNvGrpSpPr/>
              <p:nvPr/>
            </p:nvGrpSpPr>
            <p:grpSpPr>
              <a:xfrm>
                <a:off x="9284639" y="1012369"/>
                <a:ext cx="2889553" cy="2405339"/>
                <a:chOff x="9284639" y="1012369"/>
                <a:chExt cx="2889553" cy="2405339"/>
              </a:xfrm>
            </p:grpSpPr>
            <p:pic>
              <p:nvPicPr>
                <p:cNvPr id="32" name="图片 31" descr="图表, 直方图&#10;&#10;描述已自动生成">
                  <a:extLst>
                    <a:ext uri="{FF2B5EF4-FFF2-40B4-BE49-F238E27FC236}">
                      <a16:creationId xmlns:a16="http://schemas.microsoft.com/office/drawing/2014/main" id="{EBC42E00-66E2-43C5-BBC3-5049B9B79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7421"/>
                <a:stretch/>
              </p:blipFill>
              <p:spPr>
                <a:xfrm>
                  <a:off x="9284639" y="1077708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C7C9D66-59B8-4C1B-B78B-4EF10996C0AB}"/>
                    </a:ext>
                  </a:extLst>
                </p:cNvPr>
                <p:cNvSpPr/>
                <p:nvPr/>
              </p:nvSpPr>
              <p:spPr>
                <a:xfrm>
                  <a:off x="10528923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9CF7A3AA-A755-4F3F-AED0-93B63D3501E2}"/>
                  </a:ext>
                </a:extLst>
              </p:cNvPr>
              <p:cNvSpPr txBox="1"/>
              <p:nvPr/>
            </p:nvSpPr>
            <p:spPr>
              <a:xfrm>
                <a:off x="9438226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0" i="1">
                    <a:effectLst/>
                    <a:latin typeface="Open Sans" panose="020B0606030504020204" pitchFamily="34" charset="0"/>
                  </a:rPr>
                  <a:t>h</a:t>
                </a:r>
                <a:r>
                  <a:rPr lang="en-US" sz="1600" b="0" i="0">
                    <a:effectLst/>
                    <a:latin typeface="Open Sans" panose="020B0606030504020204" pitchFamily="34" charset="0"/>
                  </a:rPr>
                  <a:t> = 0.27</a:t>
                </a:r>
              </a:p>
            </p:txBody>
          </p:sp>
        </p:grp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393671A6-C675-492B-B836-23CB54B2DCDD}"/>
                </a:ext>
              </a:extLst>
            </p:cNvPr>
            <p:cNvCxnSpPr/>
            <p:nvPr/>
          </p:nvCxnSpPr>
          <p:spPr>
            <a:xfrm>
              <a:off x="1065686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8315AB6-9532-479A-B4AD-00F14A19294C}"/>
              </a:ext>
            </a:extLst>
          </p:cNvPr>
          <p:cNvGrpSpPr/>
          <p:nvPr/>
        </p:nvGrpSpPr>
        <p:grpSpPr>
          <a:xfrm>
            <a:off x="6679821" y="1012369"/>
            <a:ext cx="2889553" cy="2404104"/>
            <a:chOff x="6795235" y="1012369"/>
            <a:chExt cx="2889553" cy="2404104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1614ABA2-8677-445A-8C24-30D83300CA17}"/>
                </a:ext>
              </a:extLst>
            </p:cNvPr>
            <p:cNvGrpSpPr/>
            <p:nvPr/>
          </p:nvGrpSpPr>
          <p:grpSpPr>
            <a:xfrm>
              <a:off x="6795235" y="1012369"/>
              <a:ext cx="2889553" cy="2404104"/>
              <a:chOff x="6795235" y="1012369"/>
              <a:chExt cx="2889553" cy="2404104"/>
            </a:xfrm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64184C49-0C81-4608-8367-2FE13AC246DC}"/>
                  </a:ext>
                </a:extLst>
              </p:cNvPr>
              <p:cNvGrpSpPr/>
              <p:nvPr/>
            </p:nvGrpSpPr>
            <p:grpSpPr>
              <a:xfrm>
                <a:off x="6795235" y="1012369"/>
                <a:ext cx="2889553" cy="2404104"/>
                <a:chOff x="6795235" y="1012369"/>
                <a:chExt cx="2889553" cy="2404104"/>
              </a:xfrm>
            </p:grpSpPr>
            <p:pic>
              <p:nvPicPr>
                <p:cNvPr id="34" name="图片 33" descr="图表, 直方图&#10;&#10;描述已自动生成">
                  <a:extLst>
                    <a:ext uri="{FF2B5EF4-FFF2-40B4-BE49-F238E27FC236}">
                      <a16:creationId xmlns:a16="http://schemas.microsoft.com/office/drawing/2014/main" id="{7111DE6F-7C12-42E4-B14E-66790715FC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-1" r="7422"/>
                <a:stretch/>
              </p:blipFill>
              <p:spPr>
                <a:xfrm>
                  <a:off x="6795235" y="1076473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197BB4-7F69-40C7-95CF-70C7DD9CCFAE}"/>
                    </a:ext>
                  </a:extLst>
                </p:cNvPr>
                <p:cNvSpPr/>
                <p:nvPr/>
              </p:nvSpPr>
              <p:spPr>
                <a:xfrm>
                  <a:off x="8106914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99B46703-0A3D-4780-A5A2-C6CB23C8A503}"/>
                  </a:ext>
                </a:extLst>
              </p:cNvPr>
              <p:cNvSpPr txBox="1"/>
              <p:nvPr/>
            </p:nvSpPr>
            <p:spPr>
              <a:xfrm>
                <a:off x="6855483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>
                    <a:latin typeface="Open Sans" panose="020B0606030504020204" pitchFamily="34" charset="0"/>
                  </a:rPr>
                  <a:t>h</a:t>
                </a:r>
                <a:r>
                  <a:rPr lang="en-US" sz="1600" b="0" i="0">
                    <a:effectLst/>
                    <a:latin typeface="Open Sans" panose="020B0606030504020204" pitchFamily="34" charset="0"/>
                  </a:rPr>
                  <a:t> = 0.18</a:t>
                </a:r>
              </a:p>
            </p:txBody>
          </p:sp>
        </p:grp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4294F468-E273-4A4D-B4AA-E8DAFED5C911}"/>
                </a:ext>
              </a:extLst>
            </p:cNvPr>
            <p:cNvCxnSpPr/>
            <p:nvPr/>
          </p:nvCxnSpPr>
          <p:spPr>
            <a:xfrm>
              <a:off x="815772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F80DE959-9C3F-46AE-BC3E-D198E5E37C12}"/>
              </a:ext>
            </a:extLst>
          </p:cNvPr>
          <p:cNvGrpSpPr/>
          <p:nvPr/>
        </p:nvGrpSpPr>
        <p:grpSpPr>
          <a:xfrm>
            <a:off x="4476879" y="4288254"/>
            <a:ext cx="7219485" cy="2335984"/>
            <a:chOff x="4476879" y="4288254"/>
            <a:chExt cx="7219485" cy="233598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32E7DA7-B704-4351-82E8-98EEB8D268A2}"/>
                </a:ext>
              </a:extLst>
            </p:cNvPr>
            <p:cNvGrpSpPr/>
            <p:nvPr/>
          </p:nvGrpSpPr>
          <p:grpSpPr>
            <a:xfrm>
              <a:off x="4476879" y="4288254"/>
              <a:ext cx="7219485" cy="2335984"/>
              <a:chOff x="513442" y="1443870"/>
              <a:chExt cx="7219485" cy="2335984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3F049D8-72FB-40AD-8197-D9615DEEBE66}"/>
                  </a:ext>
                </a:extLst>
              </p:cNvPr>
              <p:cNvGrpSpPr/>
              <p:nvPr/>
            </p:nvGrpSpPr>
            <p:grpSpPr>
              <a:xfrm>
                <a:off x="922621" y="1464686"/>
                <a:ext cx="6810306" cy="1702316"/>
                <a:chOff x="308803" y="1407659"/>
                <a:chExt cx="6810306" cy="1702316"/>
              </a:xfrm>
            </p:grpSpPr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D806B24B-93B8-49CD-A7AA-BD87D5453FEA}"/>
                    </a:ext>
                  </a:extLst>
                </p:cNvPr>
                <p:cNvGrpSpPr/>
                <p:nvPr/>
              </p:nvGrpSpPr>
              <p:grpSpPr>
                <a:xfrm>
                  <a:off x="308803" y="1510691"/>
                  <a:ext cx="6810306" cy="1599284"/>
                  <a:chOff x="247682" y="1777291"/>
                  <a:chExt cx="6810306" cy="1599284"/>
                </a:xfrm>
              </p:grpSpPr>
              <p:pic>
                <p:nvPicPr>
                  <p:cNvPr id="7" name="图片 6">
                    <a:extLst>
                      <a:ext uri="{FF2B5EF4-FFF2-40B4-BE49-F238E27FC236}">
                        <a16:creationId xmlns:a16="http://schemas.microsoft.com/office/drawing/2014/main" id="{1BC0FB67-724F-4EBC-ABD7-6C731BD437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46936" t="58126" r="31697" b="4815"/>
                  <a:stretch/>
                </p:blipFill>
                <p:spPr>
                  <a:xfrm>
                    <a:off x="247682" y="1894004"/>
                    <a:ext cx="2051390" cy="1482571"/>
                  </a:xfrm>
                  <a:prstGeom prst="rect">
                    <a:avLst/>
                  </a:prstGeom>
                </p:spPr>
              </p:pic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DB72F466-7758-4759-B502-75E414A00FD2}"/>
                      </a:ext>
                    </a:extLst>
                  </p:cNvPr>
                  <p:cNvSpPr/>
                  <p:nvPr/>
                </p:nvSpPr>
                <p:spPr>
                  <a:xfrm>
                    <a:off x="6286869" y="1777291"/>
                    <a:ext cx="771119" cy="3906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3A45D0EB-46C0-4161-9C74-603BEF4BF9FF}"/>
                    </a:ext>
                  </a:extLst>
                </p:cNvPr>
                <p:cNvSpPr txBox="1"/>
                <p:nvPr/>
              </p:nvSpPr>
              <p:spPr>
                <a:xfrm>
                  <a:off x="677934" y="1407659"/>
                  <a:ext cx="15160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Buckling B1g</a:t>
                  </a:r>
                </a:p>
              </p:txBody>
            </p:sp>
          </p:grp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CD1DBF1E-3B19-4340-ACD6-DEFDC709F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3814" y="2108780"/>
                <a:ext cx="2148395" cy="943803"/>
              </a:xfrm>
              <a:prstGeom prst="rect">
                <a:avLst/>
              </a:prstGeom>
            </p:spPr>
          </p:pic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AA7422E4-2D32-4903-B412-CDBECC220F0B}"/>
                  </a:ext>
                </a:extLst>
              </p:cNvPr>
              <p:cNvGrpSpPr/>
              <p:nvPr/>
            </p:nvGrpSpPr>
            <p:grpSpPr>
              <a:xfrm>
                <a:off x="3113099" y="1443870"/>
                <a:ext cx="2486311" cy="1621766"/>
                <a:chOff x="1144656" y="1326025"/>
                <a:chExt cx="2486311" cy="1621766"/>
              </a:xfrm>
            </p:grpSpPr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10591916-1AEB-42D3-AF1A-69B41483C1DC}"/>
                    </a:ext>
                  </a:extLst>
                </p:cNvPr>
                <p:cNvGrpSpPr/>
                <p:nvPr/>
              </p:nvGrpSpPr>
              <p:grpSpPr>
                <a:xfrm>
                  <a:off x="1144656" y="1402798"/>
                  <a:ext cx="2486311" cy="1544993"/>
                  <a:chOff x="1047002" y="1695357"/>
                  <a:chExt cx="2486311" cy="1544993"/>
                </a:xfrm>
              </p:grpSpPr>
              <p:pic>
                <p:nvPicPr>
                  <p:cNvPr id="4" name="图片 3">
                    <a:extLst>
                      <a:ext uri="{FF2B5EF4-FFF2-40B4-BE49-F238E27FC236}">
                        <a16:creationId xmlns:a16="http://schemas.microsoft.com/office/drawing/2014/main" id="{702DF04A-8DD0-4F2C-B8D9-37E24AD30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46512" t="13328" r="31152" b="48052"/>
                  <a:stretch/>
                </p:blipFill>
                <p:spPr>
                  <a:xfrm>
                    <a:off x="1047002" y="1695357"/>
                    <a:ext cx="2144618" cy="1544993"/>
                  </a:xfrm>
                  <a:prstGeom prst="rect">
                    <a:avLst/>
                  </a:prstGeom>
                </p:spPr>
              </p:pic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751CDFD3-DD99-4FDB-8785-7AF980B0E078}"/>
                      </a:ext>
                    </a:extLst>
                  </p:cNvPr>
                  <p:cNvSpPr/>
                  <p:nvPr/>
                </p:nvSpPr>
                <p:spPr>
                  <a:xfrm>
                    <a:off x="2494625" y="1793289"/>
                    <a:ext cx="1038688" cy="3906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44CECBBD-15DB-4DCC-BA97-8D255E8904D2}"/>
                    </a:ext>
                  </a:extLst>
                </p:cNvPr>
                <p:cNvSpPr txBox="1"/>
                <p:nvPr/>
              </p:nvSpPr>
              <p:spPr>
                <a:xfrm>
                  <a:off x="1505326" y="1326025"/>
                  <a:ext cx="153795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Buckling A1g</a:t>
                  </a:r>
                </a:p>
              </p:txBody>
            </p:sp>
          </p:grp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DD0043CA-2F39-4FA3-A6F3-8E4D6C893C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2264" t="13328" r="54010" b="48052"/>
              <a:stretch/>
            </p:blipFill>
            <p:spPr>
              <a:xfrm>
                <a:off x="513442" y="1443870"/>
                <a:ext cx="357688" cy="1544993"/>
              </a:xfrm>
              <a:prstGeom prst="rect">
                <a:avLst/>
              </a:prstGeom>
            </p:spPr>
          </p:pic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05B5E277-42DC-4819-8B3D-95DE2AD3A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975" y="3313586"/>
                <a:ext cx="5798833" cy="0"/>
              </a:xfrm>
              <a:prstGeom prst="line">
                <a:avLst/>
              </a:prstGeom>
              <a:ln w="50800">
                <a:solidFill>
                  <a:schemeClr val="accent1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385DF2B-5E7D-4620-9779-652E29F20966}"/>
                  </a:ext>
                </a:extLst>
              </p:cNvPr>
              <p:cNvSpPr txBox="1"/>
              <p:nvPr/>
            </p:nvSpPr>
            <p:spPr>
              <a:xfrm>
                <a:off x="2975606" y="3456689"/>
                <a:ext cx="181372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>
                    <a:solidFill>
                      <a:schemeClr val="accent1">
                        <a:lumMod val="7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Excitation energy </a:t>
                </a:r>
                <a:endParaRPr lang="en-US" sz="150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8BE6388-A2D6-4439-979F-CA5D763B4F2F}"/>
                </a:ext>
              </a:extLst>
            </p:cNvPr>
            <p:cNvSpPr/>
            <p:nvPr/>
          </p:nvSpPr>
          <p:spPr>
            <a:xfrm>
              <a:off x="6316374" y="4607605"/>
              <a:ext cx="621073" cy="228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5DA6523-333B-4B31-9655-0FC9C170133B}"/>
              </a:ext>
            </a:extLst>
          </p:cNvPr>
          <p:cNvGrpSpPr/>
          <p:nvPr/>
        </p:nvGrpSpPr>
        <p:grpSpPr>
          <a:xfrm>
            <a:off x="4047810" y="1153870"/>
            <a:ext cx="2723418" cy="2335585"/>
            <a:chOff x="4163224" y="1144992"/>
            <a:chExt cx="2723418" cy="2335585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69264C11-6ED6-42FC-B402-84F6BF45E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8796"/>
            <a:stretch/>
          </p:blipFill>
          <p:spPr>
            <a:xfrm>
              <a:off x="4163224" y="1144992"/>
              <a:ext cx="2723418" cy="2335585"/>
            </a:xfrm>
            <a:prstGeom prst="rect">
              <a:avLst/>
            </a:prstGeom>
          </p:spPr>
        </p:pic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1BBD921-54CF-40C2-B289-0575D9119D7C}"/>
                </a:ext>
              </a:extLst>
            </p:cNvPr>
            <p:cNvSpPr/>
            <p:nvPr/>
          </p:nvSpPr>
          <p:spPr>
            <a:xfrm>
              <a:off x="4607324" y="1306850"/>
              <a:ext cx="167338" cy="228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FA7E6C33-8296-4BD8-889B-993E239BC76D}"/>
              </a:ext>
            </a:extLst>
          </p:cNvPr>
          <p:cNvSpPr/>
          <p:nvPr/>
        </p:nvSpPr>
        <p:spPr>
          <a:xfrm>
            <a:off x="4397238" y="892514"/>
            <a:ext cx="2272134" cy="314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4B51257-DA05-4898-9DE8-3404C0EA741A}"/>
              </a:ext>
            </a:extLst>
          </p:cNvPr>
          <p:cNvSpPr txBox="1"/>
          <p:nvPr/>
        </p:nvSpPr>
        <p:spPr>
          <a:xfrm>
            <a:off x="4748572" y="896358"/>
            <a:ext cx="152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Open Sans" panose="020B0606030504020204" pitchFamily="34" charset="0"/>
              </a:rPr>
              <a:t>Cu </a:t>
            </a:r>
            <a:r>
              <a:rPr lang="en-US" sz="1600" i="1">
                <a:latin typeface="Open Sans" panose="020B0606030504020204" pitchFamily="34" charset="0"/>
              </a:rPr>
              <a:t>L</a:t>
            </a:r>
            <a:r>
              <a:rPr lang="en-US" sz="1600">
                <a:latin typeface="Open Sans" panose="020B0606030504020204" pitchFamily="34" charset="0"/>
              </a:rPr>
              <a:t>-edge</a:t>
            </a:r>
            <a:endParaRPr lang="en-US" sz="1600" b="0">
              <a:effectLst/>
              <a:latin typeface="Open Sans" panose="020B0606030504020204" pitchFamily="34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DDE4A13-4CEC-4E74-ACF0-42976305730B}"/>
              </a:ext>
            </a:extLst>
          </p:cNvPr>
          <p:cNvSpPr/>
          <p:nvPr/>
        </p:nvSpPr>
        <p:spPr>
          <a:xfrm>
            <a:off x="7055985" y="901498"/>
            <a:ext cx="4938020" cy="314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A51BDB1-22E2-4ED4-BFE0-27870CFAAE5D}"/>
              </a:ext>
            </a:extLst>
          </p:cNvPr>
          <p:cNvSpPr txBox="1"/>
          <p:nvPr/>
        </p:nvSpPr>
        <p:spPr>
          <a:xfrm>
            <a:off x="8832343" y="896358"/>
            <a:ext cx="152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Open Sans" panose="020B0606030504020204" pitchFamily="34" charset="0"/>
              </a:rPr>
              <a:t>O </a:t>
            </a:r>
            <a:r>
              <a:rPr lang="en-US" sz="1600" i="1">
                <a:latin typeface="Open Sans" panose="020B0606030504020204" pitchFamily="34" charset="0"/>
              </a:rPr>
              <a:t>K</a:t>
            </a:r>
            <a:r>
              <a:rPr lang="en-US" sz="1600">
                <a:latin typeface="Open Sans" panose="020B0606030504020204" pitchFamily="34" charset="0"/>
              </a:rPr>
              <a:t>-edge</a:t>
            </a:r>
            <a:endParaRPr lang="en-US" sz="1600" b="0">
              <a:effectLst/>
              <a:latin typeface="Open Sans" panose="020B0606030504020204" pitchFamily="34" charset="0"/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415615CA-E369-463A-A6C5-C278D553950C}"/>
              </a:ext>
            </a:extLst>
          </p:cNvPr>
          <p:cNvCxnSpPr>
            <a:cxnSpLocks/>
          </p:cNvCxnSpPr>
          <p:nvPr/>
        </p:nvCxnSpPr>
        <p:spPr>
          <a:xfrm flipH="1">
            <a:off x="3400045" y="4286940"/>
            <a:ext cx="432000" cy="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A654A35-8990-4920-9F34-68249D32BE20}"/>
              </a:ext>
            </a:extLst>
          </p:cNvPr>
          <p:cNvCxnSpPr>
            <a:cxnSpLocks/>
          </p:cNvCxnSpPr>
          <p:nvPr/>
        </p:nvCxnSpPr>
        <p:spPr>
          <a:xfrm flipH="1">
            <a:off x="3417801" y="5105165"/>
            <a:ext cx="432000" cy="0"/>
          </a:xfrm>
          <a:prstGeom prst="line">
            <a:avLst/>
          </a:prstGeom>
          <a:ln w="50800">
            <a:solidFill>
              <a:srgbClr val="E84B3E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17508A1-9991-4920-AE29-72D596E1A770}"/>
              </a:ext>
            </a:extLst>
          </p:cNvPr>
          <p:cNvCxnSpPr>
            <a:cxnSpLocks/>
          </p:cNvCxnSpPr>
          <p:nvPr/>
        </p:nvCxnSpPr>
        <p:spPr>
          <a:xfrm flipH="1">
            <a:off x="3430775" y="5337464"/>
            <a:ext cx="432000" cy="0"/>
          </a:xfrm>
          <a:prstGeom prst="line">
            <a:avLst/>
          </a:prstGeom>
          <a:ln w="50800">
            <a:solidFill>
              <a:srgbClr val="FFAB1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15D65C03-08C9-4759-9493-12A4246C377C}"/>
              </a:ext>
            </a:extLst>
          </p:cNvPr>
          <p:cNvCxnSpPr>
            <a:cxnSpLocks/>
          </p:cNvCxnSpPr>
          <p:nvPr/>
        </p:nvCxnSpPr>
        <p:spPr>
          <a:xfrm flipV="1">
            <a:off x="8853513" y="3387808"/>
            <a:ext cx="0" cy="36000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DEE3D482-111D-4FB4-80EB-F5DF0F568E4F}"/>
              </a:ext>
            </a:extLst>
          </p:cNvPr>
          <p:cNvCxnSpPr>
            <a:cxnSpLocks/>
          </p:cNvCxnSpPr>
          <p:nvPr/>
        </p:nvCxnSpPr>
        <p:spPr>
          <a:xfrm flipV="1">
            <a:off x="8652179" y="3394468"/>
            <a:ext cx="3744" cy="360000"/>
          </a:xfrm>
          <a:prstGeom prst="line">
            <a:avLst/>
          </a:prstGeom>
          <a:ln w="50800">
            <a:solidFill>
              <a:srgbClr val="E84B3E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3D6488E1-AFA2-4FCE-9EBD-3DA5CE581337}"/>
              </a:ext>
            </a:extLst>
          </p:cNvPr>
          <p:cNvCxnSpPr>
            <a:cxnSpLocks/>
          </p:cNvCxnSpPr>
          <p:nvPr/>
        </p:nvCxnSpPr>
        <p:spPr>
          <a:xfrm flipV="1">
            <a:off x="8437936" y="3400334"/>
            <a:ext cx="0" cy="360000"/>
          </a:xfrm>
          <a:prstGeom prst="line">
            <a:avLst/>
          </a:prstGeom>
          <a:ln w="50800">
            <a:solidFill>
              <a:srgbClr val="FFAB1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3A268598-D827-4178-A9A4-7594EE287795}"/>
              </a:ext>
            </a:extLst>
          </p:cNvPr>
          <p:cNvCxnSpPr>
            <a:cxnSpLocks/>
          </p:cNvCxnSpPr>
          <p:nvPr/>
        </p:nvCxnSpPr>
        <p:spPr>
          <a:xfrm>
            <a:off x="10541449" y="3873863"/>
            <a:ext cx="0" cy="32400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695AA457-537E-404E-9680-A344590C348F}"/>
              </a:ext>
            </a:extLst>
          </p:cNvPr>
          <p:cNvCxnSpPr>
            <a:cxnSpLocks/>
          </p:cNvCxnSpPr>
          <p:nvPr/>
        </p:nvCxnSpPr>
        <p:spPr>
          <a:xfrm flipH="1">
            <a:off x="8148845" y="3885895"/>
            <a:ext cx="32" cy="324000"/>
          </a:xfrm>
          <a:prstGeom prst="line">
            <a:avLst/>
          </a:prstGeom>
          <a:ln w="50800">
            <a:solidFill>
              <a:srgbClr val="E84B3E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681F023C-1D2C-4033-8440-C27733D380FB}"/>
              </a:ext>
            </a:extLst>
          </p:cNvPr>
          <p:cNvCxnSpPr>
            <a:cxnSpLocks/>
          </p:cNvCxnSpPr>
          <p:nvPr/>
        </p:nvCxnSpPr>
        <p:spPr>
          <a:xfrm flipH="1">
            <a:off x="5939369" y="3924043"/>
            <a:ext cx="12126" cy="324000"/>
          </a:xfrm>
          <a:prstGeom prst="line">
            <a:avLst/>
          </a:prstGeom>
          <a:ln w="50800">
            <a:solidFill>
              <a:srgbClr val="FFAB1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9F740A2-A167-48A2-A38D-5C744BCD7B03}"/>
              </a:ext>
            </a:extLst>
          </p:cNvPr>
          <p:cNvSpPr/>
          <p:nvPr/>
        </p:nvSpPr>
        <p:spPr>
          <a:xfrm>
            <a:off x="9624099" y="4071398"/>
            <a:ext cx="1820186" cy="738664"/>
          </a:xfrm>
          <a:prstGeom prst="rect">
            <a:avLst/>
          </a:prstGeom>
          <a:solidFill>
            <a:srgbClr val="AA76B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CA18A7C-5B0E-450D-B09F-380A6CD1E1DC}"/>
              </a:ext>
            </a:extLst>
          </p:cNvPr>
          <p:cNvSpPr txBox="1"/>
          <p:nvPr/>
        </p:nvSpPr>
        <p:spPr>
          <a:xfrm>
            <a:off x="9650186" y="4170601"/>
            <a:ext cx="181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Bond stretching (half breathing)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558563C-B15A-4D34-8CD5-97ED94A417E8}"/>
              </a:ext>
            </a:extLst>
          </p:cNvPr>
          <p:cNvSpPr/>
          <p:nvPr/>
        </p:nvSpPr>
        <p:spPr>
          <a:xfrm>
            <a:off x="7270184" y="4071398"/>
            <a:ext cx="1820186" cy="738664"/>
          </a:xfrm>
          <a:prstGeom prst="rect">
            <a:avLst/>
          </a:prstGeom>
          <a:solidFill>
            <a:srgbClr val="E84B3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F1C5219C-B3E5-4894-A690-6924A53A396D}"/>
              </a:ext>
            </a:extLst>
          </p:cNvPr>
          <p:cNvSpPr/>
          <p:nvPr/>
        </p:nvSpPr>
        <p:spPr>
          <a:xfrm>
            <a:off x="5064588" y="4083506"/>
            <a:ext cx="1820186" cy="738664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A619116-14FD-4F5D-A95C-4812C56FB9EE}"/>
              </a:ext>
            </a:extLst>
          </p:cNvPr>
          <p:cNvSpPr txBox="1"/>
          <p:nvPr/>
        </p:nvSpPr>
        <p:spPr>
          <a:xfrm>
            <a:off x="1069675" y="3429000"/>
            <a:ext cx="579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DFT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47D29B88-4ED6-4643-A29A-DE84B09203D9}"/>
              </a:ext>
            </a:extLst>
          </p:cNvPr>
          <p:cNvGrpSpPr/>
          <p:nvPr/>
        </p:nvGrpSpPr>
        <p:grpSpPr>
          <a:xfrm>
            <a:off x="-8262" y="3735151"/>
            <a:ext cx="777704" cy="2804743"/>
            <a:chOff x="-8262" y="3735151"/>
            <a:chExt cx="777704" cy="2804743"/>
          </a:xfrm>
        </p:grpSpPr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3DE63ACA-B579-4D31-9763-6297B2076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784"/>
            <a:stretch/>
          </p:blipFill>
          <p:spPr>
            <a:xfrm>
              <a:off x="44412" y="3735151"/>
              <a:ext cx="725030" cy="2804743"/>
            </a:xfrm>
            <a:prstGeom prst="rect">
              <a:avLst/>
            </a:prstGeom>
          </p:spPr>
        </p:pic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818028B9-6289-40D1-B283-6AE5136B78D6}"/>
                </a:ext>
              </a:extLst>
            </p:cNvPr>
            <p:cNvSpPr/>
            <p:nvPr/>
          </p:nvSpPr>
          <p:spPr>
            <a:xfrm>
              <a:off x="-8262" y="3747808"/>
              <a:ext cx="72562" cy="2553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743384C5-4079-46BC-BBA2-200FB8A0EB77}"/>
              </a:ext>
            </a:extLst>
          </p:cNvPr>
          <p:cNvSpPr txBox="1"/>
          <p:nvPr/>
        </p:nvSpPr>
        <p:spPr>
          <a:xfrm>
            <a:off x="-24839" y="3429000"/>
            <a:ext cx="856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Optical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F1DCD28E-5877-4C83-9E02-BD3DEA4741B4}"/>
              </a:ext>
            </a:extLst>
          </p:cNvPr>
          <p:cNvSpPr txBox="1"/>
          <p:nvPr/>
        </p:nvSpPr>
        <p:spPr>
          <a:xfrm>
            <a:off x="0" y="6624238"/>
            <a:ext cx="2567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Chaplot</a:t>
            </a: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9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</a:t>
            </a: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PRB 52, 7230 (1995)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574135F4-81AC-4233-ADF3-F36BDF8FD641}"/>
              </a:ext>
            </a:extLst>
          </p:cNvPr>
          <p:cNvSpPr txBox="1"/>
          <p:nvPr/>
        </p:nvSpPr>
        <p:spPr>
          <a:xfrm>
            <a:off x="2042563" y="6624238"/>
            <a:ext cx="22999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Giustino</a:t>
            </a: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9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Nature 452,</a:t>
            </a:r>
            <a:r>
              <a:rPr lang="en-US" sz="9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975 (2008)</a:t>
            </a:r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6177BA97-C3EE-4AEA-A379-0390DC1C06A4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754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BFEE9CA-27F4-45AF-B68E-08F7D8CDCEE4}"/>
              </a:ext>
            </a:extLst>
          </p:cNvPr>
          <p:cNvSpPr txBox="1"/>
          <p:nvPr/>
        </p:nvSpPr>
        <p:spPr>
          <a:xfrm>
            <a:off x="0" y="0"/>
            <a:ext cx="5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Fast h-scan (50 um slit)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#[206342:206392] </a:t>
            </a:r>
          </a:p>
        </p:txBody>
      </p:sp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3E202789-EA54-43DC-B927-D9EE288B9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000"/>
            <a:ext cx="11298462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1368731-82E7-4109-BDAD-50B78FBD036E}"/>
              </a:ext>
            </a:extLst>
          </p:cNvPr>
          <p:cNvSpPr txBox="1"/>
          <p:nvPr/>
        </p:nvSpPr>
        <p:spPr>
          <a:xfrm>
            <a:off x="5539666" y="46166"/>
            <a:ext cx="5539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Same setting for fast phi-scan (50 um slit)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#[206393:206413,206416,206417]</a:t>
            </a:r>
          </a:p>
        </p:txBody>
      </p:sp>
    </p:spTree>
    <p:extLst>
      <p:ext uri="{BB962C8B-B14F-4D97-AF65-F5344CB8AC3E}">
        <p14:creationId xmlns:p14="http://schemas.microsoft.com/office/powerpoint/2010/main" val="5356696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F578939-FD7C-4F53-8EED-0BD4F6058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7" y="3707899"/>
            <a:ext cx="3263329" cy="290576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EE9ED37-92C2-4DA7-8235-44DD4ABF24A2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Fitting and assignment of RIXS excitations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B72CB70-EBB0-4E55-B271-B16D6A4A5423}"/>
              </a:ext>
            </a:extLst>
          </p:cNvPr>
          <p:cNvGrpSpPr/>
          <p:nvPr/>
        </p:nvGrpSpPr>
        <p:grpSpPr>
          <a:xfrm>
            <a:off x="596898" y="688029"/>
            <a:ext cx="3320851" cy="2817902"/>
            <a:chOff x="602796" y="688029"/>
            <a:chExt cx="3513622" cy="2981478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26558BC-AB82-4E22-ADC4-C3CC7DD0E823}"/>
                </a:ext>
              </a:extLst>
            </p:cNvPr>
            <p:cNvGrpSpPr/>
            <p:nvPr/>
          </p:nvGrpSpPr>
          <p:grpSpPr>
            <a:xfrm>
              <a:off x="602796" y="688029"/>
              <a:ext cx="3393221" cy="2981478"/>
              <a:chOff x="608194" y="688029"/>
              <a:chExt cx="3564310" cy="3131807"/>
            </a:xfrm>
          </p:grpSpPr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274C9F14-E426-48BB-84C6-7286507802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530" b="9089"/>
              <a:stretch/>
            </p:blipFill>
            <p:spPr>
              <a:xfrm>
                <a:off x="961066" y="688029"/>
                <a:ext cx="3211438" cy="2599951"/>
              </a:xfrm>
              <a:prstGeom prst="rect">
                <a:avLst/>
              </a:prstGeom>
            </p:spPr>
          </p:pic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7C530D1-66B6-44C7-9FB5-EF82D470C4B9}"/>
                  </a:ext>
                </a:extLst>
              </p:cNvPr>
              <p:cNvSpPr txBox="1"/>
              <p:nvPr/>
            </p:nvSpPr>
            <p:spPr>
              <a:xfrm>
                <a:off x="1538751" y="3276000"/>
                <a:ext cx="266330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F8E1A4B-1E62-400D-A0B7-A128FD4D24A5}"/>
                  </a:ext>
                </a:extLst>
              </p:cNvPr>
              <p:cNvSpPr txBox="1"/>
              <p:nvPr/>
            </p:nvSpPr>
            <p:spPr>
              <a:xfrm>
                <a:off x="179283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0.5</a:t>
                </a: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D1221AD-EE47-474A-9543-FE732B580AD0}"/>
                  </a:ext>
                </a:extLst>
              </p:cNvPr>
              <p:cNvSpPr txBox="1"/>
              <p:nvPr/>
            </p:nvSpPr>
            <p:spPr>
              <a:xfrm>
                <a:off x="2241331" y="3276000"/>
                <a:ext cx="25064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</a:t>
                </a: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BB5E301-8B45-430E-947A-3A236951EC07}"/>
                  </a:ext>
                </a:extLst>
              </p:cNvPr>
              <p:cNvSpPr txBox="1"/>
              <p:nvPr/>
            </p:nvSpPr>
            <p:spPr>
              <a:xfrm>
                <a:off x="2528219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1.5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21CBF416-CD8F-4D80-89CB-EFBDBB14E2D3}"/>
                  </a:ext>
                </a:extLst>
              </p:cNvPr>
              <p:cNvSpPr txBox="1"/>
              <p:nvPr/>
            </p:nvSpPr>
            <p:spPr>
              <a:xfrm>
                <a:off x="2965649" y="3276000"/>
                <a:ext cx="24989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38DB577-E66D-479A-A7E9-19B3081FB3C6}"/>
                  </a:ext>
                </a:extLst>
              </p:cNvPr>
              <p:cNvSpPr txBox="1"/>
              <p:nvPr/>
            </p:nvSpPr>
            <p:spPr>
              <a:xfrm>
                <a:off x="3251357" y="3276000"/>
                <a:ext cx="506398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2.5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AF5B227-8EBF-4743-8B87-8BE3FF56658B}"/>
                  </a:ext>
                </a:extLst>
              </p:cNvPr>
              <p:cNvSpPr txBox="1"/>
              <p:nvPr/>
            </p:nvSpPr>
            <p:spPr>
              <a:xfrm>
                <a:off x="3678693" y="3276000"/>
                <a:ext cx="286436" cy="29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3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A8A496D-0AA4-469C-894C-0377A213601B}"/>
                  </a:ext>
                </a:extLst>
              </p:cNvPr>
              <p:cNvSpPr txBox="1"/>
              <p:nvPr/>
            </p:nvSpPr>
            <p:spPr>
              <a:xfrm>
                <a:off x="1048765" y="3276000"/>
                <a:ext cx="506398" cy="290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-0.5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678D435-10C3-47DA-8078-8FD38AA69BB3}"/>
                  </a:ext>
                </a:extLst>
              </p:cNvPr>
              <p:cNvSpPr txBox="1"/>
              <p:nvPr/>
            </p:nvSpPr>
            <p:spPr>
              <a:xfrm>
                <a:off x="1704565" y="3480377"/>
                <a:ext cx="1788389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Energy loss (eV)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FDE9753-3B83-4F25-82A7-47D346E9A937}"/>
                  </a:ext>
                </a:extLst>
              </p:cNvPr>
              <p:cNvSpPr txBox="1"/>
              <p:nvPr/>
            </p:nvSpPr>
            <p:spPr>
              <a:xfrm rot="16200000">
                <a:off x="-53029" y="1818275"/>
                <a:ext cx="1661905" cy="33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Intensity (</a:t>
                </a:r>
                <a:r>
                  <a:rPr lang="en-US" sz="150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a.u</a:t>
                </a:r>
                <a:r>
                  <a:rPr lang="en-US" sz="15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.)</a:t>
                </a: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9445B40-FB32-4089-BAC0-2CCD1268A566}"/>
                </a:ext>
              </a:extLst>
            </p:cNvPr>
            <p:cNvSpPr txBox="1"/>
            <p:nvPr/>
          </p:nvSpPr>
          <p:spPr>
            <a:xfrm>
              <a:off x="2828930" y="1065946"/>
              <a:ext cx="1287488" cy="276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i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dd</a:t>
              </a:r>
              <a:r>
                <a:rPr lang="en-US" altLang="zh-CN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-excitations</a:t>
              </a:r>
              <a:endPara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00122AF-0D22-4D50-AD5C-D073F90DC94A}"/>
                </a:ext>
              </a:extLst>
            </p:cNvPr>
            <p:cNvSpPr txBox="1"/>
            <p:nvPr/>
          </p:nvSpPr>
          <p:spPr>
            <a:xfrm>
              <a:off x="1710318" y="2236177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Bi-magnon</a:t>
              </a:r>
              <a:endPara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F6FBFB9-5CFB-42C0-98EA-7F55F380A408}"/>
                </a:ext>
              </a:extLst>
            </p:cNvPr>
            <p:cNvSpPr txBox="1"/>
            <p:nvPr/>
          </p:nvSpPr>
          <p:spPr>
            <a:xfrm>
              <a:off x="1601004" y="742694"/>
              <a:ext cx="1143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Charge order </a:t>
              </a:r>
            </a:p>
            <a:p>
              <a:r>
                <a:rPr lang="en-US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+ diffuse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F3C2850-FD59-4595-B5AF-79B4F903595A}"/>
                </a:ext>
              </a:extLst>
            </p:cNvPr>
            <p:cNvSpPr txBox="1"/>
            <p:nvPr/>
          </p:nvSpPr>
          <p:spPr>
            <a:xfrm>
              <a:off x="1602391" y="1788009"/>
              <a:ext cx="1034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phonons</a:t>
              </a:r>
              <a:endPara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EB9804D-C7F6-412E-A7B0-569F096D790C}"/>
              </a:ext>
            </a:extLst>
          </p:cNvPr>
          <p:cNvGrpSpPr/>
          <p:nvPr/>
        </p:nvGrpSpPr>
        <p:grpSpPr>
          <a:xfrm>
            <a:off x="9169225" y="1012369"/>
            <a:ext cx="2889553" cy="2405339"/>
            <a:chOff x="9284639" y="1012369"/>
            <a:chExt cx="2889553" cy="2405339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8209AC9-3AAB-4A68-8E4B-C8241EFF8B5D}"/>
                </a:ext>
              </a:extLst>
            </p:cNvPr>
            <p:cNvGrpSpPr/>
            <p:nvPr/>
          </p:nvGrpSpPr>
          <p:grpSpPr>
            <a:xfrm>
              <a:off x="9284639" y="1012369"/>
              <a:ext cx="2889553" cy="2405339"/>
              <a:chOff x="9284639" y="1012369"/>
              <a:chExt cx="2889553" cy="2405339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C83E5ED-338A-4769-9262-1FEEF2650C26}"/>
                  </a:ext>
                </a:extLst>
              </p:cNvPr>
              <p:cNvGrpSpPr/>
              <p:nvPr/>
            </p:nvGrpSpPr>
            <p:grpSpPr>
              <a:xfrm>
                <a:off x="9284639" y="1012369"/>
                <a:ext cx="2889553" cy="2405339"/>
                <a:chOff x="9284639" y="1012369"/>
                <a:chExt cx="2889553" cy="2405339"/>
              </a:xfrm>
            </p:grpSpPr>
            <p:pic>
              <p:nvPicPr>
                <p:cNvPr id="32" name="图片 31" descr="图表, 直方图&#10;&#10;描述已自动生成">
                  <a:extLst>
                    <a:ext uri="{FF2B5EF4-FFF2-40B4-BE49-F238E27FC236}">
                      <a16:creationId xmlns:a16="http://schemas.microsoft.com/office/drawing/2014/main" id="{EBC42E00-66E2-43C5-BBC3-5049B9B79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7421"/>
                <a:stretch/>
              </p:blipFill>
              <p:spPr>
                <a:xfrm>
                  <a:off x="9284639" y="1077708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DC7C9D66-59B8-4C1B-B78B-4EF10996C0AB}"/>
                    </a:ext>
                  </a:extLst>
                </p:cNvPr>
                <p:cNvSpPr/>
                <p:nvPr/>
              </p:nvSpPr>
              <p:spPr>
                <a:xfrm>
                  <a:off x="10528923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9CF7A3AA-A755-4F3F-AED0-93B63D3501E2}"/>
                  </a:ext>
                </a:extLst>
              </p:cNvPr>
              <p:cNvSpPr txBox="1"/>
              <p:nvPr/>
            </p:nvSpPr>
            <p:spPr>
              <a:xfrm>
                <a:off x="9438226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0" i="1">
                    <a:effectLst/>
                    <a:latin typeface="Open Sans" panose="020B0606030504020204" pitchFamily="34" charset="0"/>
                  </a:rPr>
                  <a:t>h</a:t>
                </a:r>
                <a:r>
                  <a:rPr lang="en-US" sz="1600" b="0" i="0">
                    <a:effectLst/>
                    <a:latin typeface="Open Sans" panose="020B0606030504020204" pitchFamily="34" charset="0"/>
                  </a:rPr>
                  <a:t> = 0.27</a:t>
                </a:r>
              </a:p>
            </p:txBody>
          </p:sp>
        </p:grp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393671A6-C675-492B-B836-23CB54B2DCDD}"/>
                </a:ext>
              </a:extLst>
            </p:cNvPr>
            <p:cNvCxnSpPr/>
            <p:nvPr/>
          </p:nvCxnSpPr>
          <p:spPr>
            <a:xfrm>
              <a:off x="1065686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8315AB6-9532-479A-B4AD-00F14A19294C}"/>
              </a:ext>
            </a:extLst>
          </p:cNvPr>
          <p:cNvGrpSpPr/>
          <p:nvPr/>
        </p:nvGrpSpPr>
        <p:grpSpPr>
          <a:xfrm>
            <a:off x="6679821" y="1012369"/>
            <a:ext cx="2889553" cy="2404104"/>
            <a:chOff x="6795235" y="1012369"/>
            <a:chExt cx="2889553" cy="2404104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1614ABA2-8677-445A-8C24-30D83300CA17}"/>
                </a:ext>
              </a:extLst>
            </p:cNvPr>
            <p:cNvGrpSpPr/>
            <p:nvPr/>
          </p:nvGrpSpPr>
          <p:grpSpPr>
            <a:xfrm>
              <a:off x="6795235" y="1012369"/>
              <a:ext cx="2889553" cy="2404104"/>
              <a:chOff x="6795235" y="1012369"/>
              <a:chExt cx="2889553" cy="2404104"/>
            </a:xfrm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64184C49-0C81-4608-8367-2FE13AC246DC}"/>
                  </a:ext>
                </a:extLst>
              </p:cNvPr>
              <p:cNvGrpSpPr/>
              <p:nvPr/>
            </p:nvGrpSpPr>
            <p:grpSpPr>
              <a:xfrm>
                <a:off x="6795235" y="1012369"/>
                <a:ext cx="2889553" cy="2404104"/>
                <a:chOff x="6795235" y="1012369"/>
                <a:chExt cx="2889553" cy="2404104"/>
              </a:xfrm>
            </p:grpSpPr>
            <p:pic>
              <p:nvPicPr>
                <p:cNvPr id="34" name="图片 33" descr="图表, 直方图&#10;&#10;描述已自动生成">
                  <a:extLst>
                    <a:ext uri="{FF2B5EF4-FFF2-40B4-BE49-F238E27FC236}">
                      <a16:creationId xmlns:a16="http://schemas.microsoft.com/office/drawing/2014/main" id="{7111DE6F-7C12-42E4-B14E-66790715FC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-1" r="7422"/>
                <a:stretch/>
              </p:blipFill>
              <p:spPr>
                <a:xfrm>
                  <a:off x="6795235" y="1076473"/>
                  <a:ext cx="2889553" cy="2340000"/>
                </a:xfrm>
                <a:prstGeom prst="rect">
                  <a:avLst/>
                </a:prstGeom>
              </p:spPr>
            </p:pic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197BB4-7F69-40C7-95CF-70C7DD9CCFAE}"/>
                    </a:ext>
                  </a:extLst>
                </p:cNvPr>
                <p:cNvSpPr/>
                <p:nvPr/>
              </p:nvSpPr>
              <p:spPr>
                <a:xfrm>
                  <a:off x="8106914" y="1012369"/>
                  <a:ext cx="660679" cy="2289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99B46703-0A3D-4780-A5A2-C6CB23C8A503}"/>
                  </a:ext>
                </a:extLst>
              </p:cNvPr>
              <p:cNvSpPr txBox="1"/>
              <p:nvPr/>
            </p:nvSpPr>
            <p:spPr>
              <a:xfrm>
                <a:off x="6855483" y="1305460"/>
                <a:ext cx="15272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>
                    <a:latin typeface="Open Sans" panose="020B0606030504020204" pitchFamily="34" charset="0"/>
                  </a:rPr>
                  <a:t>h</a:t>
                </a:r>
                <a:r>
                  <a:rPr lang="en-US" sz="1600" b="0" i="0">
                    <a:effectLst/>
                    <a:latin typeface="Open Sans" panose="020B0606030504020204" pitchFamily="34" charset="0"/>
                  </a:rPr>
                  <a:t> = 0.18</a:t>
                </a:r>
              </a:p>
            </p:txBody>
          </p:sp>
        </p:grp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4294F468-E273-4A4D-B4AA-E8DAFED5C911}"/>
                </a:ext>
              </a:extLst>
            </p:cNvPr>
            <p:cNvCxnSpPr/>
            <p:nvPr/>
          </p:nvCxnSpPr>
          <p:spPr>
            <a:xfrm>
              <a:off x="8157723" y="1241356"/>
              <a:ext cx="0" cy="190614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F80DE959-9C3F-46AE-BC3E-D198E5E37C12}"/>
              </a:ext>
            </a:extLst>
          </p:cNvPr>
          <p:cNvGrpSpPr/>
          <p:nvPr/>
        </p:nvGrpSpPr>
        <p:grpSpPr>
          <a:xfrm>
            <a:off x="4476879" y="4288254"/>
            <a:ext cx="7219485" cy="2335984"/>
            <a:chOff x="4476879" y="4288254"/>
            <a:chExt cx="7219485" cy="233598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32E7DA7-B704-4351-82E8-98EEB8D268A2}"/>
                </a:ext>
              </a:extLst>
            </p:cNvPr>
            <p:cNvGrpSpPr/>
            <p:nvPr/>
          </p:nvGrpSpPr>
          <p:grpSpPr>
            <a:xfrm>
              <a:off x="4476879" y="4288254"/>
              <a:ext cx="7219485" cy="2335984"/>
              <a:chOff x="513442" y="1443870"/>
              <a:chExt cx="7219485" cy="2335984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3F049D8-72FB-40AD-8197-D9615DEEBE66}"/>
                  </a:ext>
                </a:extLst>
              </p:cNvPr>
              <p:cNvGrpSpPr/>
              <p:nvPr/>
            </p:nvGrpSpPr>
            <p:grpSpPr>
              <a:xfrm>
                <a:off x="922621" y="1464686"/>
                <a:ext cx="6810306" cy="1702316"/>
                <a:chOff x="308803" y="1407659"/>
                <a:chExt cx="6810306" cy="1702316"/>
              </a:xfrm>
            </p:grpSpPr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D806B24B-93B8-49CD-A7AA-BD87D5453FEA}"/>
                    </a:ext>
                  </a:extLst>
                </p:cNvPr>
                <p:cNvGrpSpPr/>
                <p:nvPr/>
              </p:nvGrpSpPr>
              <p:grpSpPr>
                <a:xfrm>
                  <a:off x="308803" y="1510691"/>
                  <a:ext cx="6810306" cy="1599284"/>
                  <a:chOff x="247682" y="1777291"/>
                  <a:chExt cx="6810306" cy="1599284"/>
                </a:xfrm>
              </p:grpSpPr>
              <p:pic>
                <p:nvPicPr>
                  <p:cNvPr id="7" name="图片 6">
                    <a:extLst>
                      <a:ext uri="{FF2B5EF4-FFF2-40B4-BE49-F238E27FC236}">
                        <a16:creationId xmlns:a16="http://schemas.microsoft.com/office/drawing/2014/main" id="{1BC0FB67-724F-4EBC-ABD7-6C731BD437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46936" t="58126" r="31697" b="4815"/>
                  <a:stretch/>
                </p:blipFill>
                <p:spPr>
                  <a:xfrm>
                    <a:off x="247682" y="1894004"/>
                    <a:ext cx="2051390" cy="1482571"/>
                  </a:xfrm>
                  <a:prstGeom prst="rect">
                    <a:avLst/>
                  </a:prstGeom>
                </p:spPr>
              </p:pic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DB72F466-7758-4759-B502-75E414A00FD2}"/>
                      </a:ext>
                    </a:extLst>
                  </p:cNvPr>
                  <p:cNvSpPr/>
                  <p:nvPr/>
                </p:nvSpPr>
                <p:spPr>
                  <a:xfrm>
                    <a:off x="6286869" y="1777291"/>
                    <a:ext cx="771119" cy="3906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3A45D0EB-46C0-4161-9C74-603BEF4BF9FF}"/>
                    </a:ext>
                  </a:extLst>
                </p:cNvPr>
                <p:cNvSpPr txBox="1"/>
                <p:nvPr/>
              </p:nvSpPr>
              <p:spPr>
                <a:xfrm>
                  <a:off x="677934" y="1407659"/>
                  <a:ext cx="15160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Buckling B1g</a:t>
                  </a:r>
                </a:p>
              </p:txBody>
            </p:sp>
          </p:grp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CD1DBF1E-3B19-4340-ACD6-DEFDC709F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3814" y="2108780"/>
                <a:ext cx="2148395" cy="943803"/>
              </a:xfrm>
              <a:prstGeom prst="rect">
                <a:avLst/>
              </a:prstGeom>
            </p:spPr>
          </p:pic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AA7422E4-2D32-4903-B412-CDBECC220F0B}"/>
                  </a:ext>
                </a:extLst>
              </p:cNvPr>
              <p:cNvGrpSpPr/>
              <p:nvPr/>
            </p:nvGrpSpPr>
            <p:grpSpPr>
              <a:xfrm>
                <a:off x="3113099" y="1443870"/>
                <a:ext cx="2486311" cy="1621766"/>
                <a:chOff x="1144656" y="1326025"/>
                <a:chExt cx="2486311" cy="1621766"/>
              </a:xfrm>
            </p:grpSpPr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10591916-1AEB-42D3-AF1A-69B41483C1DC}"/>
                    </a:ext>
                  </a:extLst>
                </p:cNvPr>
                <p:cNvGrpSpPr/>
                <p:nvPr/>
              </p:nvGrpSpPr>
              <p:grpSpPr>
                <a:xfrm>
                  <a:off x="1144656" y="1402798"/>
                  <a:ext cx="2486311" cy="1544993"/>
                  <a:chOff x="1047002" y="1695357"/>
                  <a:chExt cx="2486311" cy="1544993"/>
                </a:xfrm>
              </p:grpSpPr>
              <p:pic>
                <p:nvPicPr>
                  <p:cNvPr id="4" name="图片 3">
                    <a:extLst>
                      <a:ext uri="{FF2B5EF4-FFF2-40B4-BE49-F238E27FC236}">
                        <a16:creationId xmlns:a16="http://schemas.microsoft.com/office/drawing/2014/main" id="{702DF04A-8DD0-4F2C-B8D9-37E24AD301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46512" t="13328" r="31152" b="48052"/>
                  <a:stretch/>
                </p:blipFill>
                <p:spPr>
                  <a:xfrm>
                    <a:off x="1047002" y="1695357"/>
                    <a:ext cx="2144618" cy="1544993"/>
                  </a:xfrm>
                  <a:prstGeom prst="rect">
                    <a:avLst/>
                  </a:prstGeom>
                </p:spPr>
              </p:pic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751CDFD3-DD99-4FDB-8785-7AF980B0E078}"/>
                      </a:ext>
                    </a:extLst>
                  </p:cNvPr>
                  <p:cNvSpPr/>
                  <p:nvPr/>
                </p:nvSpPr>
                <p:spPr>
                  <a:xfrm>
                    <a:off x="2494625" y="1793289"/>
                    <a:ext cx="1038688" cy="3906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44CECBBD-15DB-4DCC-BA97-8D255E8904D2}"/>
                    </a:ext>
                  </a:extLst>
                </p:cNvPr>
                <p:cNvSpPr txBox="1"/>
                <p:nvPr/>
              </p:nvSpPr>
              <p:spPr>
                <a:xfrm>
                  <a:off x="1505326" y="1326025"/>
                  <a:ext cx="153795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Buckling A1g</a:t>
                  </a:r>
                </a:p>
              </p:txBody>
            </p:sp>
          </p:grp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DD0043CA-2F39-4FA3-A6F3-8E4D6C893C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2264" t="13328" r="54010" b="48052"/>
              <a:stretch/>
            </p:blipFill>
            <p:spPr>
              <a:xfrm>
                <a:off x="513442" y="1443870"/>
                <a:ext cx="357688" cy="1544993"/>
              </a:xfrm>
              <a:prstGeom prst="rect">
                <a:avLst/>
              </a:prstGeom>
            </p:spPr>
          </p:pic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05B5E277-42DC-4819-8B3D-95DE2AD3A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975" y="3313586"/>
                <a:ext cx="5798833" cy="0"/>
              </a:xfrm>
              <a:prstGeom prst="line">
                <a:avLst/>
              </a:prstGeom>
              <a:ln w="50800">
                <a:solidFill>
                  <a:schemeClr val="accent1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385DF2B-5E7D-4620-9779-652E29F20966}"/>
                  </a:ext>
                </a:extLst>
              </p:cNvPr>
              <p:cNvSpPr txBox="1"/>
              <p:nvPr/>
            </p:nvSpPr>
            <p:spPr>
              <a:xfrm>
                <a:off x="2975606" y="3456689"/>
                <a:ext cx="181372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500">
                    <a:solidFill>
                      <a:schemeClr val="accent1">
                        <a:lumMod val="7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Excitation energy </a:t>
                </a:r>
                <a:endParaRPr lang="en-US" sz="150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8BE6388-A2D6-4439-979F-CA5D763B4F2F}"/>
                </a:ext>
              </a:extLst>
            </p:cNvPr>
            <p:cNvSpPr/>
            <p:nvPr/>
          </p:nvSpPr>
          <p:spPr>
            <a:xfrm>
              <a:off x="6316374" y="4607605"/>
              <a:ext cx="621073" cy="228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5DA6523-333B-4B31-9655-0FC9C170133B}"/>
              </a:ext>
            </a:extLst>
          </p:cNvPr>
          <p:cNvGrpSpPr/>
          <p:nvPr/>
        </p:nvGrpSpPr>
        <p:grpSpPr>
          <a:xfrm>
            <a:off x="4047810" y="1153870"/>
            <a:ext cx="2723418" cy="2335585"/>
            <a:chOff x="4163224" y="1144992"/>
            <a:chExt cx="2723418" cy="2335585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69264C11-6ED6-42FC-B402-84F6BF45E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8796"/>
            <a:stretch/>
          </p:blipFill>
          <p:spPr>
            <a:xfrm>
              <a:off x="4163224" y="1144992"/>
              <a:ext cx="2723418" cy="2335585"/>
            </a:xfrm>
            <a:prstGeom prst="rect">
              <a:avLst/>
            </a:prstGeom>
          </p:spPr>
        </p:pic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1BBD921-54CF-40C2-B289-0575D9119D7C}"/>
                </a:ext>
              </a:extLst>
            </p:cNvPr>
            <p:cNvSpPr/>
            <p:nvPr/>
          </p:nvSpPr>
          <p:spPr>
            <a:xfrm>
              <a:off x="4607324" y="1306850"/>
              <a:ext cx="167338" cy="228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FA7E6C33-8296-4BD8-889B-993E239BC76D}"/>
              </a:ext>
            </a:extLst>
          </p:cNvPr>
          <p:cNvSpPr/>
          <p:nvPr/>
        </p:nvSpPr>
        <p:spPr>
          <a:xfrm>
            <a:off x="4397238" y="892514"/>
            <a:ext cx="2272134" cy="314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4B51257-DA05-4898-9DE8-3404C0EA741A}"/>
              </a:ext>
            </a:extLst>
          </p:cNvPr>
          <p:cNvSpPr txBox="1"/>
          <p:nvPr/>
        </p:nvSpPr>
        <p:spPr>
          <a:xfrm>
            <a:off x="4748572" y="896358"/>
            <a:ext cx="152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Open Sans" panose="020B0606030504020204" pitchFamily="34" charset="0"/>
              </a:rPr>
              <a:t>Cu </a:t>
            </a:r>
            <a:r>
              <a:rPr lang="en-US" sz="1600" i="1">
                <a:latin typeface="Open Sans" panose="020B0606030504020204" pitchFamily="34" charset="0"/>
              </a:rPr>
              <a:t>L</a:t>
            </a:r>
            <a:r>
              <a:rPr lang="en-US" sz="1600">
                <a:latin typeface="Open Sans" panose="020B0606030504020204" pitchFamily="34" charset="0"/>
              </a:rPr>
              <a:t>-edge</a:t>
            </a:r>
            <a:endParaRPr lang="en-US" sz="1600" b="0">
              <a:effectLst/>
              <a:latin typeface="Open Sans" panose="020B0606030504020204" pitchFamily="34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DDE4A13-4CEC-4E74-ACF0-42976305730B}"/>
              </a:ext>
            </a:extLst>
          </p:cNvPr>
          <p:cNvSpPr/>
          <p:nvPr/>
        </p:nvSpPr>
        <p:spPr>
          <a:xfrm>
            <a:off x="7055985" y="901498"/>
            <a:ext cx="4938020" cy="314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A51BDB1-22E2-4ED4-BFE0-27870CFAAE5D}"/>
              </a:ext>
            </a:extLst>
          </p:cNvPr>
          <p:cNvSpPr txBox="1"/>
          <p:nvPr/>
        </p:nvSpPr>
        <p:spPr>
          <a:xfrm>
            <a:off x="8832343" y="896358"/>
            <a:ext cx="1527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Open Sans" panose="020B0606030504020204" pitchFamily="34" charset="0"/>
              </a:rPr>
              <a:t>O </a:t>
            </a:r>
            <a:r>
              <a:rPr lang="en-US" sz="1600" i="1">
                <a:latin typeface="Open Sans" panose="020B0606030504020204" pitchFamily="34" charset="0"/>
              </a:rPr>
              <a:t>K</a:t>
            </a:r>
            <a:r>
              <a:rPr lang="en-US" sz="1600">
                <a:latin typeface="Open Sans" panose="020B0606030504020204" pitchFamily="34" charset="0"/>
              </a:rPr>
              <a:t>-edge</a:t>
            </a:r>
            <a:endParaRPr lang="en-US" sz="1600" b="0">
              <a:effectLst/>
              <a:latin typeface="Open Sans" panose="020B0606030504020204" pitchFamily="34" charset="0"/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415615CA-E369-463A-A6C5-C278D553950C}"/>
              </a:ext>
            </a:extLst>
          </p:cNvPr>
          <p:cNvCxnSpPr>
            <a:cxnSpLocks/>
          </p:cNvCxnSpPr>
          <p:nvPr/>
        </p:nvCxnSpPr>
        <p:spPr>
          <a:xfrm flipH="1">
            <a:off x="3400045" y="4286940"/>
            <a:ext cx="432000" cy="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A654A35-8990-4920-9F34-68249D32BE20}"/>
              </a:ext>
            </a:extLst>
          </p:cNvPr>
          <p:cNvCxnSpPr>
            <a:cxnSpLocks/>
          </p:cNvCxnSpPr>
          <p:nvPr/>
        </p:nvCxnSpPr>
        <p:spPr>
          <a:xfrm flipH="1">
            <a:off x="3417801" y="5105165"/>
            <a:ext cx="432000" cy="0"/>
          </a:xfrm>
          <a:prstGeom prst="line">
            <a:avLst/>
          </a:prstGeom>
          <a:ln w="50800">
            <a:solidFill>
              <a:srgbClr val="E84B3E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B17508A1-9991-4920-AE29-72D596E1A770}"/>
              </a:ext>
            </a:extLst>
          </p:cNvPr>
          <p:cNvCxnSpPr>
            <a:cxnSpLocks/>
          </p:cNvCxnSpPr>
          <p:nvPr/>
        </p:nvCxnSpPr>
        <p:spPr>
          <a:xfrm flipH="1">
            <a:off x="3430775" y="5337464"/>
            <a:ext cx="432000" cy="0"/>
          </a:xfrm>
          <a:prstGeom prst="line">
            <a:avLst/>
          </a:prstGeom>
          <a:ln w="50800">
            <a:solidFill>
              <a:srgbClr val="FFAB1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7A9B5058-F0DE-4436-8C02-DD4516836E72}"/>
              </a:ext>
            </a:extLst>
          </p:cNvPr>
          <p:cNvCxnSpPr>
            <a:cxnSpLocks/>
          </p:cNvCxnSpPr>
          <p:nvPr/>
        </p:nvCxnSpPr>
        <p:spPr>
          <a:xfrm flipH="1">
            <a:off x="3430775" y="5827833"/>
            <a:ext cx="432000" cy="0"/>
          </a:xfrm>
          <a:prstGeom prst="line">
            <a:avLst/>
          </a:prstGeom>
          <a:ln w="50800">
            <a:solidFill>
              <a:srgbClr val="11B35D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15D65C03-08C9-4759-9493-12A4246C377C}"/>
              </a:ext>
            </a:extLst>
          </p:cNvPr>
          <p:cNvCxnSpPr>
            <a:cxnSpLocks/>
          </p:cNvCxnSpPr>
          <p:nvPr/>
        </p:nvCxnSpPr>
        <p:spPr>
          <a:xfrm flipV="1">
            <a:off x="8853513" y="3387808"/>
            <a:ext cx="0" cy="36000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DEE3D482-111D-4FB4-80EB-F5DF0F568E4F}"/>
              </a:ext>
            </a:extLst>
          </p:cNvPr>
          <p:cNvCxnSpPr>
            <a:cxnSpLocks/>
          </p:cNvCxnSpPr>
          <p:nvPr/>
        </p:nvCxnSpPr>
        <p:spPr>
          <a:xfrm flipV="1">
            <a:off x="8652179" y="3394468"/>
            <a:ext cx="3744" cy="360000"/>
          </a:xfrm>
          <a:prstGeom prst="line">
            <a:avLst/>
          </a:prstGeom>
          <a:ln w="50800">
            <a:solidFill>
              <a:srgbClr val="E84B3E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3D6488E1-AFA2-4FCE-9EBD-3DA5CE581337}"/>
              </a:ext>
            </a:extLst>
          </p:cNvPr>
          <p:cNvCxnSpPr>
            <a:cxnSpLocks/>
          </p:cNvCxnSpPr>
          <p:nvPr/>
        </p:nvCxnSpPr>
        <p:spPr>
          <a:xfrm flipV="1">
            <a:off x="8437936" y="3400334"/>
            <a:ext cx="0" cy="360000"/>
          </a:xfrm>
          <a:prstGeom prst="line">
            <a:avLst/>
          </a:prstGeom>
          <a:ln w="50800">
            <a:solidFill>
              <a:srgbClr val="FFAB1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8EE8B71B-326B-40E9-A3DD-9F2EA9C69876}"/>
              </a:ext>
            </a:extLst>
          </p:cNvPr>
          <p:cNvCxnSpPr>
            <a:cxnSpLocks/>
          </p:cNvCxnSpPr>
          <p:nvPr/>
        </p:nvCxnSpPr>
        <p:spPr>
          <a:xfrm flipV="1">
            <a:off x="8238886" y="3400334"/>
            <a:ext cx="0" cy="360000"/>
          </a:xfrm>
          <a:prstGeom prst="line">
            <a:avLst/>
          </a:prstGeom>
          <a:ln w="50800">
            <a:solidFill>
              <a:srgbClr val="11B35D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3A268598-D827-4178-A9A4-7594EE287795}"/>
              </a:ext>
            </a:extLst>
          </p:cNvPr>
          <p:cNvCxnSpPr>
            <a:cxnSpLocks/>
          </p:cNvCxnSpPr>
          <p:nvPr/>
        </p:nvCxnSpPr>
        <p:spPr>
          <a:xfrm>
            <a:off x="10541449" y="3873863"/>
            <a:ext cx="0" cy="324000"/>
          </a:xfrm>
          <a:prstGeom prst="line">
            <a:avLst/>
          </a:prstGeom>
          <a:ln w="50800">
            <a:solidFill>
              <a:srgbClr val="AA76B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695AA457-537E-404E-9680-A344590C348F}"/>
              </a:ext>
            </a:extLst>
          </p:cNvPr>
          <p:cNvCxnSpPr>
            <a:cxnSpLocks/>
          </p:cNvCxnSpPr>
          <p:nvPr/>
        </p:nvCxnSpPr>
        <p:spPr>
          <a:xfrm flipH="1">
            <a:off x="8148845" y="3885895"/>
            <a:ext cx="32" cy="324000"/>
          </a:xfrm>
          <a:prstGeom prst="line">
            <a:avLst/>
          </a:prstGeom>
          <a:ln w="50800">
            <a:solidFill>
              <a:srgbClr val="E84B3E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681F023C-1D2C-4033-8440-C27733D380FB}"/>
              </a:ext>
            </a:extLst>
          </p:cNvPr>
          <p:cNvCxnSpPr>
            <a:cxnSpLocks/>
          </p:cNvCxnSpPr>
          <p:nvPr/>
        </p:nvCxnSpPr>
        <p:spPr>
          <a:xfrm flipH="1">
            <a:off x="5939369" y="3924043"/>
            <a:ext cx="12126" cy="324000"/>
          </a:xfrm>
          <a:prstGeom prst="line">
            <a:avLst/>
          </a:prstGeom>
          <a:ln w="50800">
            <a:solidFill>
              <a:srgbClr val="FFAB12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9F740A2-A167-48A2-A38D-5C744BCD7B03}"/>
              </a:ext>
            </a:extLst>
          </p:cNvPr>
          <p:cNvSpPr/>
          <p:nvPr/>
        </p:nvSpPr>
        <p:spPr>
          <a:xfrm>
            <a:off x="9624099" y="4071398"/>
            <a:ext cx="1820186" cy="738664"/>
          </a:xfrm>
          <a:prstGeom prst="rect">
            <a:avLst/>
          </a:prstGeom>
          <a:solidFill>
            <a:srgbClr val="AA76B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CA18A7C-5B0E-450D-B09F-380A6CD1E1DC}"/>
              </a:ext>
            </a:extLst>
          </p:cNvPr>
          <p:cNvSpPr txBox="1"/>
          <p:nvPr/>
        </p:nvSpPr>
        <p:spPr>
          <a:xfrm>
            <a:off x="9650186" y="4170601"/>
            <a:ext cx="181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Bond stretching (half breathing)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558563C-B15A-4D34-8CD5-97ED94A417E8}"/>
              </a:ext>
            </a:extLst>
          </p:cNvPr>
          <p:cNvSpPr/>
          <p:nvPr/>
        </p:nvSpPr>
        <p:spPr>
          <a:xfrm>
            <a:off x="7270184" y="4071398"/>
            <a:ext cx="1820186" cy="738664"/>
          </a:xfrm>
          <a:prstGeom prst="rect">
            <a:avLst/>
          </a:prstGeom>
          <a:solidFill>
            <a:srgbClr val="E84B3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F1C5219C-B3E5-4894-A690-6924A53A396D}"/>
              </a:ext>
            </a:extLst>
          </p:cNvPr>
          <p:cNvSpPr/>
          <p:nvPr/>
        </p:nvSpPr>
        <p:spPr>
          <a:xfrm>
            <a:off x="5064588" y="4083506"/>
            <a:ext cx="1820186" cy="738664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9CD96387-9FB3-400C-899B-6F7A3AD3B104}"/>
              </a:ext>
            </a:extLst>
          </p:cNvPr>
          <p:cNvSpPr txBox="1"/>
          <p:nvPr/>
        </p:nvSpPr>
        <p:spPr>
          <a:xfrm>
            <a:off x="3430775" y="5875913"/>
            <a:ext cx="1516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Acoustic mode?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F472C67-B339-47D6-895F-8A5825218620}"/>
              </a:ext>
            </a:extLst>
          </p:cNvPr>
          <p:cNvSpPr txBox="1"/>
          <p:nvPr/>
        </p:nvSpPr>
        <p:spPr>
          <a:xfrm>
            <a:off x="1069675" y="3429000"/>
            <a:ext cx="579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DFT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CA5D605-009C-4B68-A104-B8705F5EF14C}"/>
              </a:ext>
            </a:extLst>
          </p:cNvPr>
          <p:cNvGrpSpPr/>
          <p:nvPr/>
        </p:nvGrpSpPr>
        <p:grpSpPr>
          <a:xfrm>
            <a:off x="-8262" y="3735151"/>
            <a:ext cx="777704" cy="2804743"/>
            <a:chOff x="-8262" y="3735151"/>
            <a:chExt cx="777704" cy="2804743"/>
          </a:xfrm>
        </p:grpSpPr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C95B8F6D-4FBD-4F1F-A380-6FF765247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784"/>
            <a:stretch/>
          </p:blipFill>
          <p:spPr>
            <a:xfrm>
              <a:off x="44412" y="3735151"/>
              <a:ext cx="725030" cy="280474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EFAD5B1-B840-4A0B-9BA3-953323073B85}"/>
                </a:ext>
              </a:extLst>
            </p:cNvPr>
            <p:cNvSpPr/>
            <p:nvPr/>
          </p:nvSpPr>
          <p:spPr>
            <a:xfrm>
              <a:off x="-8262" y="3747808"/>
              <a:ext cx="72562" cy="2553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DF82CFD8-5C94-4CB9-BDAF-91CAE2195346}"/>
              </a:ext>
            </a:extLst>
          </p:cNvPr>
          <p:cNvSpPr txBox="1"/>
          <p:nvPr/>
        </p:nvSpPr>
        <p:spPr>
          <a:xfrm>
            <a:off x="-24839" y="3429000"/>
            <a:ext cx="856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Optical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1B8D841A-E6EF-4D66-B5AD-737FC5096464}"/>
              </a:ext>
            </a:extLst>
          </p:cNvPr>
          <p:cNvSpPr txBox="1"/>
          <p:nvPr/>
        </p:nvSpPr>
        <p:spPr>
          <a:xfrm>
            <a:off x="0" y="6624238"/>
            <a:ext cx="2567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Chaplot</a:t>
            </a: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9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</a:t>
            </a: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PRB 52, 7230 (1995)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247146F-A508-4088-938B-DC5E28B8B01C}"/>
              </a:ext>
            </a:extLst>
          </p:cNvPr>
          <p:cNvSpPr txBox="1"/>
          <p:nvPr/>
        </p:nvSpPr>
        <p:spPr>
          <a:xfrm>
            <a:off x="2042563" y="6624238"/>
            <a:ext cx="22999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Giustino</a:t>
            </a: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9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al., </a:t>
            </a:r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Nature 452,</a:t>
            </a:r>
            <a:r>
              <a:rPr lang="en-US" sz="9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975 (2008)</a:t>
            </a:r>
          </a:p>
        </p:txBody>
      </p: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A6880374-645D-4A67-8B84-BAAA96704DA8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9011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F3C7FF-6300-4483-B322-EC44F887D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01" y="843663"/>
            <a:ext cx="5861689" cy="42609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6AA1576-6202-4A0C-BD05-F8977245E95B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Elastic scattering: charge ordering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1C4C110-5AF4-4FFC-8ED0-8117A1D3C0BC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659C40B8-DC4D-4906-898A-B9127A31F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934" y="1802166"/>
            <a:ext cx="4509856" cy="302981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81193DC-322E-4B16-90EC-4A7ED784C419}"/>
              </a:ext>
            </a:extLst>
          </p:cNvPr>
          <p:cNvSpPr/>
          <p:nvPr/>
        </p:nvSpPr>
        <p:spPr>
          <a:xfrm>
            <a:off x="571704" y="5991858"/>
            <a:ext cx="5324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Correlation length comparable to Cu </a:t>
            </a:r>
            <a:r>
              <a:rPr lang="en-US" sz="16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-edge results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7D0970-11B7-41A7-88A1-9FD9098BE8C7}"/>
              </a:ext>
            </a:extLst>
          </p:cNvPr>
          <p:cNvSpPr/>
          <p:nvPr/>
        </p:nvSpPr>
        <p:spPr>
          <a:xfrm>
            <a:off x="571704" y="5540577"/>
            <a:ext cx="4947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Confirm O states contribute to charge ordering</a:t>
            </a:r>
          </a:p>
        </p:txBody>
      </p:sp>
    </p:spTree>
    <p:extLst>
      <p:ext uri="{BB962C8B-B14F-4D97-AF65-F5344CB8AC3E}">
        <p14:creationId xmlns:p14="http://schemas.microsoft.com/office/powerpoint/2010/main" val="25938007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5F4088-3155-4F4D-8844-37BF936CB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05" y="1136462"/>
            <a:ext cx="9164086" cy="45850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95E040A-60B3-4D4A-825C-C8C8F9017AFB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0" i="1">
                <a:effectLst/>
                <a:latin typeface="Open Sans" panose="020B0606030504020204" pitchFamily="34" charset="0"/>
              </a:rPr>
              <a:t>E-h</a:t>
            </a:r>
            <a:r>
              <a:rPr lang="en-US" altLang="zh-CN" sz="2000" b="0" i="0">
                <a:effectLst/>
                <a:latin typeface="Open Sans" panose="020B0606030504020204" pitchFamily="34" charset="0"/>
              </a:rPr>
              <a:t> dependence of RIXS intensity </a:t>
            </a:r>
            <a:endParaRPr lang="en-US" sz="2000" b="0" i="0">
              <a:effectLst/>
              <a:latin typeface="Open Sans" panose="020B0606030504020204" pitchFamily="34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44A021E-FD96-4FF2-87F7-94634D8FF73F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78E7350-9169-4ED7-808E-D62DB2EFAA05}"/>
              </a:ext>
            </a:extLst>
          </p:cNvPr>
          <p:cNvSpPr txBox="1"/>
          <p:nvPr/>
        </p:nvSpPr>
        <p:spPr>
          <a:xfrm>
            <a:off x="10253350" y="822040"/>
            <a:ext cx="18137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Temperature</a:t>
            </a:r>
            <a:endParaRPr lang="en-US" sz="15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89DDF87-BDA4-40E8-A283-2C1F57C6DB31}"/>
              </a:ext>
            </a:extLst>
          </p:cNvPr>
          <p:cNvCxnSpPr>
            <a:cxnSpLocks/>
          </p:cNvCxnSpPr>
          <p:nvPr/>
        </p:nvCxnSpPr>
        <p:spPr>
          <a:xfrm>
            <a:off x="1418577" y="1002957"/>
            <a:ext cx="9000041" cy="0"/>
          </a:xfrm>
          <a:prstGeom prst="straightConnector1">
            <a:avLst/>
          </a:prstGeom>
          <a:ln w="76200">
            <a:gradFill>
              <a:gsLst>
                <a:gs pos="37000">
                  <a:srgbClr val="DA6976">
                    <a:alpha val="61000"/>
                  </a:srgbClr>
                </a:gs>
                <a:gs pos="0">
                  <a:srgbClr val="FF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53A3D89-4092-4544-BD44-F1461B7BCC29}"/>
              </a:ext>
            </a:extLst>
          </p:cNvPr>
          <p:cNvCxnSpPr>
            <a:cxnSpLocks/>
          </p:cNvCxnSpPr>
          <p:nvPr/>
        </p:nvCxnSpPr>
        <p:spPr>
          <a:xfrm>
            <a:off x="8069227" y="822040"/>
            <a:ext cx="0" cy="36000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7A65EA5-14EF-430F-9275-39663E710FA8}"/>
              </a:ext>
            </a:extLst>
          </p:cNvPr>
          <p:cNvSpPr txBox="1"/>
          <p:nvPr/>
        </p:nvSpPr>
        <p:spPr>
          <a:xfrm>
            <a:off x="7228441" y="1161546"/>
            <a:ext cx="18137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US" altLang="zh-CN" sz="15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LTT</a:t>
            </a:r>
            <a:r>
              <a:rPr lang="en-US" altLang="zh-CN"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125 K</a:t>
            </a:r>
            <a:endParaRPr lang="en-US" sz="15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0831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8A8EFFF8-782A-4B70-9FC5-E434DF0C068D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Bose popular factor corrected RIXS intensity 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CD8FA0C-0874-484D-A704-A6332362C10D}"/>
              </a:ext>
            </a:extLst>
          </p:cNvPr>
          <p:cNvGrpSpPr/>
          <p:nvPr/>
        </p:nvGrpSpPr>
        <p:grpSpPr>
          <a:xfrm>
            <a:off x="285159" y="680950"/>
            <a:ext cx="5630343" cy="633048"/>
            <a:chOff x="385753" y="976444"/>
            <a:chExt cx="5902055" cy="66359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595C09F-8FE8-4BC3-8656-5DFE3C05540E}"/>
                </a:ext>
              </a:extLst>
            </p:cNvPr>
            <p:cNvSpPr txBox="1"/>
            <p:nvPr/>
          </p:nvSpPr>
          <p:spPr>
            <a:xfrm>
              <a:off x="5199475" y="1316877"/>
              <a:ext cx="10883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i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endParaRPr lang="en-US" sz="15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CE41F32-72EF-48BF-A6B0-72E726DC4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5753" y="1126647"/>
              <a:ext cx="5502558" cy="0"/>
            </a:xfrm>
            <a:prstGeom prst="straightConnector1">
              <a:avLst/>
            </a:prstGeom>
            <a:ln w="76200">
              <a:gradFill>
                <a:gsLst>
                  <a:gs pos="37000">
                    <a:srgbClr val="DA6976">
                      <a:alpha val="61000"/>
                    </a:srgbClr>
                  </a:gs>
                  <a:gs pos="0">
                    <a:srgbClr val="FF000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9985EE3-70AF-4AE6-AB73-E1988046605B}"/>
                </a:ext>
              </a:extLst>
            </p:cNvPr>
            <p:cNvCxnSpPr>
              <a:cxnSpLocks/>
            </p:cNvCxnSpPr>
            <p:nvPr/>
          </p:nvCxnSpPr>
          <p:spPr>
            <a:xfrm>
              <a:off x="4051728" y="976444"/>
              <a:ext cx="0" cy="36000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A8D29E9-BF59-4D96-8BA5-6D160B79F596}"/>
                </a:ext>
              </a:extLst>
            </p:cNvPr>
            <p:cNvSpPr txBox="1"/>
            <p:nvPr/>
          </p:nvSpPr>
          <p:spPr>
            <a:xfrm>
              <a:off x="3210942" y="1315950"/>
              <a:ext cx="18137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US" altLang="zh-CN" sz="1500" baseline="-250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LTT</a:t>
              </a:r>
              <a:r>
                <a:rPr lang="en-US" altLang="zh-CN" sz="15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= 125 K</a:t>
              </a:r>
              <a:endParaRPr lang="en-US"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47B5AEA-799F-4E60-BEA7-8F7851D89C2A}"/>
              </a:ext>
            </a:extLst>
          </p:cNvPr>
          <p:cNvSpPr txBox="1"/>
          <p:nvPr/>
        </p:nvSpPr>
        <p:spPr>
          <a:xfrm>
            <a:off x="108935" y="4962783"/>
            <a:ext cx="936981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Buckling modes</a:t>
            </a:r>
            <a: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show weak softening and (probably) intensity enhancement near </a:t>
            </a:r>
            <a:r>
              <a:rPr lang="en-US"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</a:t>
            </a:r>
            <a:r>
              <a:rPr lang="en-US" sz="13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CDW</a:t>
            </a:r>
            <a: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300" baseline="-25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C6EAB92-DA42-4242-8F84-CC30FA579E24}"/>
              </a:ext>
            </a:extLst>
          </p:cNvPr>
          <p:cNvGrpSpPr/>
          <p:nvPr/>
        </p:nvGrpSpPr>
        <p:grpSpPr>
          <a:xfrm>
            <a:off x="-136861" y="1070735"/>
            <a:ext cx="6014481" cy="3845213"/>
            <a:chOff x="-229877" y="996041"/>
            <a:chExt cx="6676388" cy="426838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CEAE365-2CDD-4067-AA84-42AA6BEE9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978"/>
            <a:stretch/>
          </p:blipFill>
          <p:spPr>
            <a:xfrm>
              <a:off x="-229877" y="996041"/>
              <a:ext cx="2475928" cy="4268387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A5B4888-1A3F-4DFC-B7C9-0510DE169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763"/>
            <a:stretch/>
          </p:blipFill>
          <p:spPr>
            <a:xfrm>
              <a:off x="2246051" y="996041"/>
              <a:ext cx="4200460" cy="4268387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8FAABA5-EFD4-4BAA-B3FC-679F3670349A}"/>
              </a:ext>
            </a:extLst>
          </p:cNvPr>
          <p:cNvGrpSpPr/>
          <p:nvPr/>
        </p:nvGrpSpPr>
        <p:grpSpPr>
          <a:xfrm>
            <a:off x="5590805" y="1070735"/>
            <a:ext cx="5916844" cy="3787668"/>
            <a:chOff x="5570031" y="1929926"/>
            <a:chExt cx="7158715" cy="4582652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4E11CEB-9D98-4F33-83CE-37E8461CA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976"/>
            <a:stretch/>
          </p:blipFill>
          <p:spPr>
            <a:xfrm>
              <a:off x="8238477" y="1929926"/>
              <a:ext cx="4490269" cy="4582652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2A289C32-44C6-4F00-8613-E8A4DCBF3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0655"/>
            <a:stretch/>
          </p:blipFill>
          <p:spPr>
            <a:xfrm>
              <a:off x="5570031" y="1929926"/>
              <a:ext cx="2687779" cy="4582652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A8036EB-0C10-4876-8F30-73CF6BD30CF6}"/>
              </a:ext>
            </a:extLst>
          </p:cNvPr>
          <p:cNvGrpSpPr/>
          <p:nvPr/>
        </p:nvGrpSpPr>
        <p:grpSpPr>
          <a:xfrm>
            <a:off x="5970107" y="705740"/>
            <a:ext cx="5630343" cy="633048"/>
            <a:chOff x="385753" y="976444"/>
            <a:chExt cx="5902055" cy="663598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3CADDFA-F69A-4D39-B93E-329DA0B1D2FF}"/>
                </a:ext>
              </a:extLst>
            </p:cNvPr>
            <p:cNvSpPr txBox="1"/>
            <p:nvPr/>
          </p:nvSpPr>
          <p:spPr>
            <a:xfrm>
              <a:off x="5199475" y="1316877"/>
              <a:ext cx="10883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i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endParaRPr lang="en-US" sz="15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A6B39F22-F790-4035-9BCF-989BCE61B939}"/>
                </a:ext>
              </a:extLst>
            </p:cNvPr>
            <p:cNvCxnSpPr>
              <a:cxnSpLocks/>
            </p:cNvCxnSpPr>
            <p:nvPr/>
          </p:nvCxnSpPr>
          <p:spPr>
            <a:xfrm>
              <a:off x="385753" y="1126647"/>
              <a:ext cx="5502558" cy="0"/>
            </a:xfrm>
            <a:prstGeom prst="straightConnector1">
              <a:avLst/>
            </a:prstGeom>
            <a:ln w="76200">
              <a:gradFill>
                <a:gsLst>
                  <a:gs pos="37000">
                    <a:srgbClr val="DA6976">
                      <a:alpha val="61000"/>
                    </a:srgbClr>
                  </a:gs>
                  <a:gs pos="0">
                    <a:srgbClr val="FF000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984FC70-BEAA-45C0-BC5F-BDAA70198317}"/>
                </a:ext>
              </a:extLst>
            </p:cNvPr>
            <p:cNvCxnSpPr>
              <a:cxnSpLocks/>
            </p:cNvCxnSpPr>
            <p:nvPr/>
          </p:nvCxnSpPr>
          <p:spPr>
            <a:xfrm>
              <a:off x="4051728" y="976444"/>
              <a:ext cx="0" cy="36000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7589A57-ED48-4AC3-A8D8-C5C46D4DE88D}"/>
                </a:ext>
              </a:extLst>
            </p:cNvPr>
            <p:cNvSpPr txBox="1"/>
            <p:nvPr/>
          </p:nvSpPr>
          <p:spPr>
            <a:xfrm>
              <a:off x="3210942" y="1315950"/>
              <a:ext cx="18137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US" altLang="zh-CN" sz="1500" baseline="-250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LTT</a:t>
              </a:r>
              <a:r>
                <a:rPr lang="en-US" altLang="zh-CN" sz="15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= 125 K</a:t>
              </a:r>
              <a:endParaRPr lang="en-US"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513307C-B185-4A5C-ACD4-2674722AF40A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894ADD0D-0B84-4754-A25B-C1A273116A39}"/>
              </a:ext>
            </a:extLst>
          </p:cNvPr>
          <p:cNvSpPr txBox="1"/>
          <p:nvPr/>
        </p:nvSpPr>
        <p:spPr>
          <a:xfrm>
            <a:off x="11157121" y="3628139"/>
            <a:ext cx="132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Stretching mode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85E9F8-C37A-425A-B51E-FC7A72583B85}"/>
              </a:ext>
            </a:extLst>
          </p:cNvPr>
          <p:cNvSpPr txBox="1"/>
          <p:nvPr/>
        </p:nvSpPr>
        <p:spPr>
          <a:xfrm>
            <a:off x="11179730" y="2377675"/>
            <a:ext cx="1065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~20 meV mode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CD73063-B6CA-44F0-9CF1-63A5A31768AE}"/>
              </a:ext>
            </a:extLst>
          </p:cNvPr>
          <p:cNvSpPr txBox="1"/>
          <p:nvPr/>
        </p:nvSpPr>
        <p:spPr>
          <a:xfrm>
            <a:off x="11168663" y="3061046"/>
            <a:ext cx="132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en-US" sz="1200" b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uck</a:t>
            </a:r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  <a:r>
              <a:rPr lang="en-US" sz="1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</a:t>
            </a:r>
          </a:p>
          <a:p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1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</a:t>
            </a:r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2332633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8A8EFFF8-782A-4B70-9FC5-E434DF0C068D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Bose popular factor corrected RIXS intensity 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CD8FA0C-0874-484D-A704-A6332362C10D}"/>
              </a:ext>
            </a:extLst>
          </p:cNvPr>
          <p:cNvGrpSpPr/>
          <p:nvPr/>
        </p:nvGrpSpPr>
        <p:grpSpPr>
          <a:xfrm>
            <a:off x="285159" y="680950"/>
            <a:ext cx="5630343" cy="633048"/>
            <a:chOff x="385753" y="976444"/>
            <a:chExt cx="5902055" cy="66359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595C09F-8FE8-4BC3-8656-5DFE3C05540E}"/>
                </a:ext>
              </a:extLst>
            </p:cNvPr>
            <p:cNvSpPr txBox="1"/>
            <p:nvPr/>
          </p:nvSpPr>
          <p:spPr>
            <a:xfrm>
              <a:off x="5199475" y="1316877"/>
              <a:ext cx="10883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i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endParaRPr lang="en-US" sz="15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CE41F32-72EF-48BF-A6B0-72E726DC4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5753" y="1126647"/>
              <a:ext cx="5502558" cy="0"/>
            </a:xfrm>
            <a:prstGeom prst="straightConnector1">
              <a:avLst/>
            </a:prstGeom>
            <a:ln w="76200">
              <a:gradFill>
                <a:gsLst>
                  <a:gs pos="37000">
                    <a:srgbClr val="DA6976">
                      <a:alpha val="61000"/>
                    </a:srgbClr>
                  </a:gs>
                  <a:gs pos="0">
                    <a:srgbClr val="FF000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9985EE3-70AF-4AE6-AB73-E1988046605B}"/>
                </a:ext>
              </a:extLst>
            </p:cNvPr>
            <p:cNvCxnSpPr>
              <a:cxnSpLocks/>
            </p:cNvCxnSpPr>
            <p:nvPr/>
          </p:nvCxnSpPr>
          <p:spPr>
            <a:xfrm>
              <a:off x="4051728" y="976444"/>
              <a:ext cx="0" cy="36000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A8D29E9-BF59-4D96-8BA5-6D160B79F596}"/>
                </a:ext>
              </a:extLst>
            </p:cNvPr>
            <p:cNvSpPr txBox="1"/>
            <p:nvPr/>
          </p:nvSpPr>
          <p:spPr>
            <a:xfrm>
              <a:off x="3210942" y="1315950"/>
              <a:ext cx="18137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US" altLang="zh-CN" sz="1500" baseline="-250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LTT</a:t>
              </a:r>
              <a:r>
                <a:rPr lang="en-US" altLang="zh-CN" sz="15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= 125 K</a:t>
              </a:r>
              <a:endParaRPr lang="en-US"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8B4B51D-CDEB-463C-A9D1-B79CDBA1F347}"/>
              </a:ext>
            </a:extLst>
          </p:cNvPr>
          <p:cNvSpPr txBox="1"/>
          <p:nvPr/>
        </p:nvSpPr>
        <p:spPr>
          <a:xfrm>
            <a:off x="108935" y="5329628"/>
            <a:ext cx="78507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3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~20 meV mode</a:t>
            </a:r>
            <a:r>
              <a:rPr lang="en-US" sz="13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shows a VERY pronounced intensity peak near </a:t>
            </a:r>
            <a:r>
              <a:rPr lang="en-US" sz="13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</a:t>
            </a:r>
            <a:r>
              <a:rPr lang="en-US" sz="1300" baseline="-25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CDW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47B5AEA-799F-4E60-BEA7-8F7851D89C2A}"/>
              </a:ext>
            </a:extLst>
          </p:cNvPr>
          <p:cNvSpPr txBox="1"/>
          <p:nvPr/>
        </p:nvSpPr>
        <p:spPr>
          <a:xfrm>
            <a:off x="108935" y="4962783"/>
            <a:ext cx="936981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Buckling modes</a:t>
            </a:r>
            <a: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show weak softening and (probably) intensity enhancement near </a:t>
            </a:r>
            <a:r>
              <a:rPr lang="en-US"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</a:t>
            </a:r>
            <a:r>
              <a:rPr lang="en-US" sz="13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CDW</a:t>
            </a:r>
            <a: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300" baseline="-25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C6EAB92-DA42-4242-8F84-CC30FA579E24}"/>
              </a:ext>
            </a:extLst>
          </p:cNvPr>
          <p:cNvGrpSpPr/>
          <p:nvPr/>
        </p:nvGrpSpPr>
        <p:grpSpPr>
          <a:xfrm>
            <a:off x="-136861" y="1070735"/>
            <a:ext cx="6014481" cy="3845213"/>
            <a:chOff x="-229877" y="996041"/>
            <a:chExt cx="6676388" cy="426838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CEAE365-2CDD-4067-AA84-42AA6BEE9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978"/>
            <a:stretch/>
          </p:blipFill>
          <p:spPr>
            <a:xfrm>
              <a:off x="-229877" y="996041"/>
              <a:ext cx="2475928" cy="4268387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A5B4888-1A3F-4DFC-B7C9-0510DE169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763"/>
            <a:stretch/>
          </p:blipFill>
          <p:spPr>
            <a:xfrm>
              <a:off x="2246051" y="996041"/>
              <a:ext cx="4200460" cy="4268387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8FAABA5-EFD4-4BAA-B3FC-679F3670349A}"/>
              </a:ext>
            </a:extLst>
          </p:cNvPr>
          <p:cNvGrpSpPr/>
          <p:nvPr/>
        </p:nvGrpSpPr>
        <p:grpSpPr>
          <a:xfrm>
            <a:off x="5590805" y="1070735"/>
            <a:ext cx="5916844" cy="3787668"/>
            <a:chOff x="5570031" y="1929926"/>
            <a:chExt cx="7158715" cy="4582652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4E11CEB-9D98-4F33-83CE-37E8461CA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976"/>
            <a:stretch/>
          </p:blipFill>
          <p:spPr>
            <a:xfrm>
              <a:off x="8238477" y="1929926"/>
              <a:ext cx="4490269" cy="4582652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2A289C32-44C6-4F00-8613-E8A4DCBF3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0655"/>
            <a:stretch/>
          </p:blipFill>
          <p:spPr>
            <a:xfrm>
              <a:off x="5570031" y="1929926"/>
              <a:ext cx="2687779" cy="4582652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A8036EB-0C10-4876-8F30-73CF6BD30CF6}"/>
              </a:ext>
            </a:extLst>
          </p:cNvPr>
          <p:cNvGrpSpPr/>
          <p:nvPr/>
        </p:nvGrpSpPr>
        <p:grpSpPr>
          <a:xfrm>
            <a:off x="5970107" y="705740"/>
            <a:ext cx="5630343" cy="633048"/>
            <a:chOff x="385753" y="976444"/>
            <a:chExt cx="5902055" cy="663598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3CADDFA-F69A-4D39-B93E-329DA0B1D2FF}"/>
                </a:ext>
              </a:extLst>
            </p:cNvPr>
            <p:cNvSpPr txBox="1"/>
            <p:nvPr/>
          </p:nvSpPr>
          <p:spPr>
            <a:xfrm>
              <a:off x="5199475" y="1316877"/>
              <a:ext cx="10883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i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endParaRPr lang="en-US" sz="15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A6B39F22-F790-4035-9BCF-989BCE61B939}"/>
                </a:ext>
              </a:extLst>
            </p:cNvPr>
            <p:cNvCxnSpPr>
              <a:cxnSpLocks/>
            </p:cNvCxnSpPr>
            <p:nvPr/>
          </p:nvCxnSpPr>
          <p:spPr>
            <a:xfrm>
              <a:off x="385753" y="1126647"/>
              <a:ext cx="5502558" cy="0"/>
            </a:xfrm>
            <a:prstGeom prst="straightConnector1">
              <a:avLst/>
            </a:prstGeom>
            <a:ln w="76200">
              <a:gradFill>
                <a:gsLst>
                  <a:gs pos="37000">
                    <a:srgbClr val="DA6976">
                      <a:alpha val="61000"/>
                    </a:srgbClr>
                  </a:gs>
                  <a:gs pos="0">
                    <a:srgbClr val="FF000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984FC70-BEAA-45C0-BC5F-BDAA70198317}"/>
                </a:ext>
              </a:extLst>
            </p:cNvPr>
            <p:cNvCxnSpPr>
              <a:cxnSpLocks/>
            </p:cNvCxnSpPr>
            <p:nvPr/>
          </p:nvCxnSpPr>
          <p:spPr>
            <a:xfrm>
              <a:off x="4051728" y="976444"/>
              <a:ext cx="0" cy="36000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7589A57-ED48-4AC3-A8D8-C5C46D4DE88D}"/>
                </a:ext>
              </a:extLst>
            </p:cNvPr>
            <p:cNvSpPr txBox="1"/>
            <p:nvPr/>
          </p:nvSpPr>
          <p:spPr>
            <a:xfrm>
              <a:off x="3210942" y="1315950"/>
              <a:ext cx="18137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US" altLang="zh-CN" sz="1500" baseline="-250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LTT</a:t>
              </a:r>
              <a:r>
                <a:rPr lang="en-US" altLang="zh-CN" sz="15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= 125 K</a:t>
              </a:r>
              <a:endParaRPr lang="en-US"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513307C-B185-4A5C-ACD4-2674722AF40A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894ADD0D-0B84-4754-A25B-C1A273116A39}"/>
              </a:ext>
            </a:extLst>
          </p:cNvPr>
          <p:cNvSpPr txBox="1"/>
          <p:nvPr/>
        </p:nvSpPr>
        <p:spPr>
          <a:xfrm>
            <a:off x="11157121" y="3628139"/>
            <a:ext cx="132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Stretching mode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85E9F8-C37A-425A-B51E-FC7A72583B85}"/>
              </a:ext>
            </a:extLst>
          </p:cNvPr>
          <p:cNvSpPr txBox="1"/>
          <p:nvPr/>
        </p:nvSpPr>
        <p:spPr>
          <a:xfrm>
            <a:off x="11179730" y="2377675"/>
            <a:ext cx="1065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~20 meV mode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CD73063-B6CA-44F0-9CF1-63A5A31768AE}"/>
              </a:ext>
            </a:extLst>
          </p:cNvPr>
          <p:cNvSpPr txBox="1"/>
          <p:nvPr/>
        </p:nvSpPr>
        <p:spPr>
          <a:xfrm>
            <a:off x="11168663" y="3061046"/>
            <a:ext cx="132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en-US" sz="1200" b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uck</a:t>
            </a:r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  <a:r>
              <a:rPr lang="en-US" sz="1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</a:t>
            </a:r>
          </a:p>
          <a:p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1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</a:t>
            </a:r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0748972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8A8EFFF8-782A-4B70-9FC5-E434DF0C068D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Bose popular factor corrected RIXS intensity 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CD8FA0C-0874-484D-A704-A6332362C10D}"/>
              </a:ext>
            </a:extLst>
          </p:cNvPr>
          <p:cNvGrpSpPr/>
          <p:nvPr/>
        </p:nvGrpSpPr>
        <p:grpSpPr>
          <a:xfrm>
            <a:off x="285159" y="680950"/>
            <a:ext cx="5630343" cy="633048"/>
            <a:chOff x="385753" y="976444"/>
            <a:chExt cx="5902055" cy="66359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595C09F-8FE8-4BC3-8656-5DFE3C05540E}"/>
                </a:ext>
              </a:extLst>
            </p:cNvPr>
            <p:cNvSpPr txBox="1"/>
            <p:nvPr/>
          </p:nvSpPr>
          <p:spPr>
            <a:xfrm>
              <a:off x="5199475" y="1316877"/>
              <a:ext cx="10883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i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endParaRPr lang="en-US" sz="15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CE41F32-72EF-48BF-A6B0-72E726DC4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5753" y="1126647"/>
              <a:ext cx="5502558" cy="0"/>
            </a:xfrm>
            <a:prstGeom prst="straightConnector1">
              <a:avLst/>
            </a:prstGeom>
            <a:ln w="76200">
              <a:gradFill>
                <a:gsLst>
                  <a:gs pos="37000">
                    <a:srgbClr val="DA6976">
                      <a:alpha val="61000"/>
                    </a:srgbClr>
                  </a:gs>
                  <a:gs pos="0">
                    <a:srgbClr val="FF000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9985EE3-70AF-4AE6-AB73-E1988046605B}"/>
                </a:ext>
              </a:extLst>
            </p:cNvPr>
            <p:cNvCxnSpPr>
              <a:cxnSpLocks/>
            </p:cNvCxnSpPr>
            <p:nvPr/>
          </p:nvCxnSpPr>
          <p:spPr>
            <a:xfrm>
              <a:off x="4051728" y="976444"/>
              <a:ext cx="0" cy="36000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A8D29E9-BF59-4D96-8BA5-6D160B79F596}"/>
                </a:ext>
              </a:extLst>
            </p:cNvPr>
            <p:cNvSpPr txBox="1"/>
            <p:nvPr/>
          </p:nvSpPr>
          <p:spPr>
            <a:xfrm>
              <a:off x="3210942" y="1315950"/>
              <a:ext cx="18137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US" altLang="zh-CN" sz="1500" baseline="-250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LTT</a:t>
              </a:r>
              <a:r>
                <a:rPr lang="en-US" altLang="zh-CN" sz="15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= 125 K</a:t>
              </a:r>
              <a:endParaRPr lang="en-US"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8B4B51D-CDEB-463C-A9D1-B79CDBA1F347}"/>
              </a:ext>
            </a:extLst>
          </p:cNvPr>
          <p:cNvSpPr txBox="1"/>
          <p:nvPr/>
        </p:nvSpPr>
        <p:spPr>
          <a:xfrm>
            <a:off x="108935" y="5329628"/>
            <a:ext cx="78507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3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~20 meV mode</a:t>
            </a:r>
            <a:r>
              <a:rPr lang="en-US" sz="13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shows a VERY pronounced intensity peak near </a:t>
            </a:r>
            <a:r>
              <a:rPr lang="en-US" sz="13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</a:t>
            </a:r>
            <a:r>
              <a:rPr lang="en-US" sz="1300" baseline="-25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CDW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96DEE0-A4F3-4DBD-BA04-A3B9D23E0A1F}"/>
              </a:ext>
            </a:extLst>
          </p:cNvPr>
          <p:cNvSpPr txBox="1"/>
          <p:nvPr/>
        </p:nvSpPr>
        <p:spPr>
          <a:xfrm>
            <a:off x="108935" y="5631192"/>
            <a:ext cx="78507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3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~20 meV mode shows </a:t>
            </a:r>
            <a:r>
              <a:rPr lang="en-US" sz="13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</a:t>
            </a:r>
            <a:r>
              <a:rPr lang="en-US" sz="13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obvious softening – </a:t>
            </a:r>
            <a:r>
              <a:rPr lang="en-US" sz="1300" i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e-</a:t>
            </a:r>
            <a:r>
              <a:rPr lang="en-US" sz="1300" i="1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</a:t>
            </a:r>
            <a:r>
              <a:rPr lang="en-US" sz="13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coupling should renormalize the dispersion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47B5AEA-799F-4E60-BEA7-8F7851D89C2A}"/>
              </a:ext>
            </a:extLst>
          </p:cNvPr>
          <p:cNvSpPr txBox="1"/>
          <p:nvPr/>
        </p:nvSpPr>
        <p:spPr>
          <a:xfrm>
            <a:off x="108935" y="4962783"/>
            <a:ext cx="936981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Buckling modes</a:t>
            </a:r>
            <a: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show weak softening and (probably) intensity enhancement near </a:t>
            </a:r>
            <a:r>
              <a:rPr lang="en-US"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</a:t>
            </a:r>
            <a:r>
              <a:rPr lang="en-US" sz="13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CDW</a:t>
            </a:r>
            <a: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300" baseline="-25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C6EAB92-DA42-4242-8F84-CC30FA579E24}"/>
              </a:ext>
            </a:extLst>
          </p:cNvPr>
          <p:cNvGrpSpPr/>
          <p:nvPr/>
        </p:nvGrpSpPr>
        <p:grpSpPr>
          <a:xfrm>
            <a:off x="-136861" y="1070735"/>
            <a:ext cx="6014481" cy="3845213"/>
            <a:chOff x="-229877" y="996041"/>
            <a:chExt cx="6676388" cy="426838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CEAE365-2CDD-4067-AA84-42AA6BEE9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978"/>
            <a:stretch/>
          </p:blipFill>
          <p:spPr>
            <a:xfrm>
              <a:off x="-229877" y="996041"/>
              <a:ext cx="2475928" cy="4268387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A5B4888-1A3F-4DFC-B7C9-0510DE169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763"/>
            <a:stretch/>
          </p:blipFill>
          <p:spPr>
            <a:xfrm>
              <a:off x="2246051" y="996041"/>
              <a:ext cx="4200460" cy="4268387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8FAABA5-EFD4-4BAA-B3FC-679F3670349A}"/>
              </a:ext>
            </a:extLst>
          </p:cNvPr>
          <p:cNvGrpSpPr/>
          <p:nvPr/>
        </p:nvGrpSpPr>
        <p:grpSpPr>
          <a:xfrm>
            <a:off x="5590805" y="1070735"/>
            <a:ext cx="5916844" cy="3787668"/>
            <a:chOff x="5570031" y="1929926"/>
            <a:chExt cx="7158715" cy="4582652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4E11CEB-9D98-4F33-83CE-37E8461CA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976"/>
            <a:stretch/>
          </p:blipFill>
          <p:spPr>
            <a:xfrm>
              <a:off x="8238477" y="1929926"/>
              <a:ext cx="4490269" cy="4582652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2A289C32-44C6-4F00-8613-E8A4DCBF3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0655"/>
            <a:stretch/>
          </p:blipFill>
          <p:spPr>
            <a:xfrm>
              <a:off x="5570031" y="1929926"/>
              <a:ext cx="2687779" cy="4582652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A8036EB-0C10-4876-8F30-73CF6BD30CF6}"/>
              </a:ext>
            </a:extLst>
          </p:cNvPr>
          <p:cNvGrpSpPr/>
          <p:nvPr/>
        </p:nvGrpSpPr>
        <p:grpSpPr>
          <a:xfrm>
            <a:off x="5970107" y="705740"/>
            <a:ext cx="5630343" cy="633048"/>
            <a:chOff x="385753" y="976444"/>
            <a:chExt cx="5902055" cy="663598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3CADDFA-F69A-4D39-B93E-329DA0B1D2FF}"/>
                </a:ext>
              </a:extLst>
            </p:cNvPr>
            <p:cNvSpPr txBox="1"/>
            <p:nvPr/>
          </p:nvSpPr>
          <p:spPr>
            <a:xfrm>
              <a:off x="5199475" y="1316877"/>
              <a:ext cx="10883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i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endParaRPr lang="en-US" sz="15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A6B39F22-F790-4035-9BCF-989BCE61B939}"/>
                </a:ext>
              </a:extLst>
            </p:cNvPr>
            <p:cNvCxnSpPr>
              <a:cxnSpLocks/>
            </p:cNvCxnSpPr>
            <p:nvPr/>
          </p:nvCxnSpPr>
          <p:spPr>
            <a:xfrm>
              <a:off x="385753" y="1126647"/>
              <a:ext cx="5502558" cy="0"/>
            </a:xfrm>
            <a:prstGeom prst="straightConnector1">
              <a:avLst/>
            </a:prstGeom>
            <a:ln w="76200">
              <a:gradFill>
                <a:gsLst>
                  <a:gs pos="37000">
                    <a:srgbClr val="DA6976">
                      <a:alpha val="61000"/>
                    </a:srgbClr>
                  </a:gs>
                  <a:gs pos="0">
                    <a:srgbClr val="FF000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984FC70-BEAA-45C0-BC5F-BDAA70198317}"/>
                </a:ext>
              </a:extLst>
            </p:cNvPr>
            <p:cNvCxnSpPr>
              <a:cxnSpLocks/>
            </p:cNvCxnSpPr>
            <p:nvPr/>
          </p:nvCxnSpPr>
          <p:spPr>
            <a:xfrm>
              <a:off x="4051728" y="976444"/>
              <a:ext cx="0" cy="36000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7589A57-ED48-4AC3-A8D8-C5C46D4DE88D}"/>
                </a:ext>
              </a:extLst>
            </p:cNvPr>
            <p:cNvSpPr txBox="1"/>
            <p:nvPr/>
          </p:nvSpPr>
          <p:spPr>
            <a:xfrm>
              <a:off x="3210942" y="1315950"/>
              <a:ext cx="18137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US" altLang="zh-CN" sz="1500" baseline="-250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LTT</a:t>
              </a:r>
              <a:r>
                <a:rPr lang="en-US" altLang="zh-CN" sz="15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= 125 K</a:t>
              </a:r>
              <a:endParaRPr lang="en-US"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513307C-B185-4A5C-ACD4-2674722AF40A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894ADD0D-0B84-4754-A25B-C1A273116A39}"/>
              </a:ext>
            </a:extLst>
          </p:cNvPr>
          <p:cNvSpPr txBox="1"/>
          <p:nvPr/>
        </p:nvSpPr>
        <p:spPr>
          <a:xfrm>
            <a:off x="11157121" y="3628139"/>
            <a:ext cx="132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Stretching mode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85E9F8-C37A-425A-B51E-FC7A72583B85}"/>
              </a:ext>
            </a:extLst>
          </p:cNvPr>
          <p:cNvSpPr txBox="1"/>
          <p:nvPr/>
        </p:nvSpPr>
        <p:spPr>
          <a:xfrm>
            <a:off x="11179730" y="2377675"/>
            <a:ext cx="1065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~20 meV mode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CD73063-B6CA-44F0-9CF1-63A5A31768AE}"/>
              </a:ext>
            </a:extLst>
          </p:cNvPr>
          <p:cNvSpPr txBox="1"/>
          <p:nvPr/>
        </p:nvSpPr>
        <p:spPr>
          <a:xfrm>
            <a:off x="11168663" y="3061046"/>
            <a:ext cx="132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en-US" sz="1200" b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uck</a:t>
            </a:r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  <a:r>
              <a:rPr lang="en-US" sz="1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</a:t>
            </a:r>
          </a:p>
          <a:p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1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</a:t>
            </a:r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3115591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8A8EFFF8-782A-4B70-9FC5-E434DF0C068D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Bose popular factor corrected RIXS intensity 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CD8FA0C-0874-484D-A704-A6332362C10D}"/>
              </a:ext>
            </a:extLst>
          </p:cNvPr>
          <p:cNvGrpSpPr/>
          <p:nvPr/>
        </p:nvGrpSpPr>
        <p:grpSpPr>
          <a:xfrm>
            <a:off x="285159" y="680950"/>
            <a:ext cx="5630343" cy="633048"/>
            <a:chOff x="385753" y="976444"/>
            <a:chExt cx="5902055" cy="66359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595C09F-8FE8-4BC3-8656-5DFE3C05540E}"/>
                </a:ext>
              </a:extLst>
            </p:cNvPr>
            <p:cNvSpPr txBox="1"/>
            <p:nvPr/>
          </p:nvSpPr>
          <p:spPr>
            <a:xfrm>
              <a:off x="5199475" y="1316877"/>
              <a:ext cx="10883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i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endParaRPr lang="en-US" sz="15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CE41F32-72EF-48BF-A6B0-72E726DC4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5753" y="1126647"/>
              <a:ext cx="5502558" cy="0"/>
            </a:xfrm>
            <a:prstGeom prst="straightConnector1">
              <a:avLst/>
            </a:prstGeom>
            <a:ln w="76200">
              <a:gradFill>
                <a:gsLst>
                  <a:gs pos="37000">
                    <a:srgbClr val="DA6976">
                      <a:alpha val="61000"/>
                    </a:srgbClr>
                  </a:gs>
                  <a:gs pos="0">
                    <a:srgbClr val="FF000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9985EE3-70AF-4AE6-AB73-E1988046605B}"/>
                </a:ext>
              </a:extLst>
            </p:cNvPr>
            <p:cNvCxnSpPr>
              <a:cxnSpLocks/>
            </p:cNvCxnSpPr>
            <p:nvPr/>
          </p:nvCxnSpPr>
          <p:spPr>
            <a:xfrm>
              <a:off x="4051728" y="976444"/>
              <a:ext cx="0" cy="36000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A8D29E9-BF59-4D96-8BA5-6D160B79F596}"/>
                </a:ext>
              </a:extLst>
            </p:cNvPr>
            <p:cNvSpPr txBox="1"/>
            <p:nvPr/>
          </p:nvSpPr>
          <p:spPr>
            <a:xfrm>
              <a:off x="3210942" y="1315950"/>
              <a:ext cx="18137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US" altLang="zh-CN" sz="1500" baseline="-250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LTT</a:t>
              </a:r>
              <a:r>
                <a:rPr lang="en-US" altLang="zh-CN" sz="15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= 125 K</a:t>
              </a:r>
              <a:endParaRPr lang="en-US"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8B4B51D-CDEB-463C-A9D1-B79CDBA1F347}"/>
              </a:ext>
            </a:extLst>
          </p:cNvPr>
          <p:cNvSpPr txBox="1"/>
          <p:nvPr/>
        </p:nvSpPr>
        <p:spPr>
          <a:xfrm>
            <a:off x="108935" y="5329628"/>
            <a:ext cx="78507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3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~20 meV mode</a:t>
            </a:r>
            <a:r>
              <a:rPr lang="en-US" sz="13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shows a VERY pronounced intensity peak near </a:t>
            </a:r>
            <a:r>
              <a:rPr lang="en-US" sz="13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</a:t>
            </a:r>
            <a:r>
              <a:rPr lang="en-US" sz="1300" baseline="-25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CDW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96DEE0-A4F3-4DBD-BA04-A3B9D23E0A1F}"/>
              </a:ext>
            </a:extLst>
          </p:cNvPr>
          <p:cNvSpPr txBox="1"/>
          <p:nvPr/>
        </p:nvSpPr>
        <p:spPr>
          <a:xfrm>
            <a:off x="108935" y="5631192"/>
            <a:ext cx="78507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3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~20 meV mode shows </a:t>
            </a:r>
            <a:r>
              <a:rPr lang="en-US" sz="13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</a:t>
            </a:r>
            <a:r>
              <a:rPr lang="en-US" sz="13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obvious softening – </a:t>
            </a:r>
            <a:r>
              <a:rPr lang="en-US" sz="1300" i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e-</a:t>
            </a:r>
            <a:r>
              <a:rPr lang="en-US" sz="1300" i="1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</a:t>
            </a:r>
            <a:r>
              <a:rPr lang="en-US" sz="13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coupling should renormalize the dispersion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47B5AEA-799F-4E60-BEA7-8F7851D89C2A}"/>
              </a:ext>
            </a:extLst>
          </p:cNvPr>
          <p:cNvSpPr txBox="1"/>
          <p:nvPr/>
        </p:nvSpPr>
        <p:spPr>
          <a:xfrm>
            <a:off x="108935" y="4962783"/>
            <a:ext cx="936981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Buckling modes</a:t>
            </a:r>
            <a: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show weak softening and (probably) intensity enhancement near </a:t>
            </a:r>
            <a:r>
              <a:rPr lang="en-US"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</a:t>
            </a:r>
            <a:r>
              <a:rPr lang="en-US" sz="13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CDW</a:t>
            </a:r>
            <a: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300" baseline="-25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C6EAB92-DA42-4242-8F84-CC30FA579E24}"/>
              </a:ext>
            </a:extLst>
          </p:cNvPr>
          <p:cNvGrpSpPr/>
          <p:nvPr/>
        </p:nvGrpSpPr>
        <p:grpSpPr>
          <a:xfrm>
            <a:off x="-136861" y="1070735"/>
            <a:ext cx="6014481" cy="3845213"/>
            <a:chOff x="-229877" y="996041"/>
            <a:chExt cx="6676388" cy="426838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CEAE365-2CDD-4067-AA84-42AA6BEE9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978"/>
            <a:stretch/>
          </p:blipFill>
          <p:spPr>
            <a:xfrm>
              <a:off x="-229877" y="996041"/>
              <a:ext cx="2475928" cy="4268387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A5B4888-1A3F-4DFC-B7C9-0510DE169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763"/>
            <a:stretch/>
          </p:blipFill>
          <p:spPr>
            <a:xfrm>
              <a:off x="2246051" y="996041"/>
              <a:ext cx="4200460" cy="4268387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8FAABA5-EFD4-4BAA-B3FC-679F3670349A}"/>
              </a:ext>
            </a:extLst>
          </p:cNvPr>
          <p:cNvGrpSpPr/>
          <p:nvPr/>
        </p:nvGrpSpPr>
        <p:grpSpPr>
          <a:xfrm>
            <a:off x="5590805" y="1070735"/>
            <a:ext cx="5916844" cy="3787668"/>
            <a:chOff x="5570031" y="1929926"/>
            <a:chExt cx="7158715" cy="4582652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4E11CEB-9D98-4F33-83CE-37E8461CA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976"/>
            <a:stretch/>
          </p:blipFill>
          <p:spPr>
            <a:xfrm>
              <a:off x="8238477" y="1929926"/>
              <a:ext cx="4490269" cy="4582652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2A289C32-44C6-4F00-8613-E8A4DCBF3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0655"/>
            <a:stretch/>
          </p:blipFill>
          <p:spPr>
            <a:xfrm>
              <a:off x="5570031" y="1929926"/>
              <a:ext cx="2687779" cy="4582652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A8036EB-0C10-4876-8F30-73CF6BD30CF6}"/>
              </a:ext>
            </a:extLst>
          </p:cNvPr>
          <p:cNvGrpSpPr/>
          <p:nvPr/>
        </p:nvGrpSpPr>
        <p:grpSpPr>
          <a:xfrm>
            <a:off x="5970107" y="705740"/>
            <a:ext cx="5630343" cy="633048"/>
            <a:chOff x="385753" y="976444"/>
            <a:chExt cx="5902055" cy="663598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3CADDFA-F69A-4D39-B93E-329DA0B1D2FF}"/>
                </a:ext>
              </a:extLst>
            </p:cNvPr>
            <p:cNvSpPr txBox="1"/>
            <p:nvPr/>
          </p:nvSpPr>
          <p:spPr>
            <a:xfrm>
              <a:off x="5199475" y="1316877"/>
              <a:ext cx="10883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i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endParaRPr lang="en-US" sz="15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A6B39F22-F790-4035-9BCF-989BCE61B939}"/>
                </a:ext>
              </a:extLst>
            </p:cNvPr>
            <p:cNvCxnSpPr>
              <a:cxnSpLocks/>
            </p:cNvCxnSpPr>
            <p:nvPr/>
          </p:nvCxnSpPr>
          <p:spPr>
            <a:xfrm>
              <a:off x="385753" y="1126647"/>
              <a:ext cx="5502558" cy="0"/>
            </a:xfrm>
            <a:prstGeom prst="straightConnector1">
              <a:avLst/>
            </a:prstGeom>
            <a:ln w="76200">
              <a:gradFill>
                <a:gsLst>
                  <a:gs pos="37000">
                    <a:srgbClr val="DA6976">
                      <a:alpha val="61000"/>
                    </a:srgbClr>
                  </a:gs>
                  <a:gs pos="0">
                    <a:srgbClr val="FF000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984FC70-BEAA-45C0-BC5F-BDAA70198317}"/>
                </a:ext>
              </a:extLst>
            </p:cNvPr>
            <p:cNvCxnSpPr>
              <a:cxnSpLocks/>
            </p:cNvCxnSpPr>
            <p:nvPr/>
          </p:nvCxnSpPr>
          <p:spPr>
            <a:xfrm>
              <a:off x="4051728" y="976444"/>
              <a:ext cx="0" cy="36000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7589A57-ED48-4AC3-A8D8-C5C46D4DE88D}"/>
                </a:ext>
              </a:extLst>
            </p:cNvPr>
            <p:cNvSpPr txBox="1"/>
            <p:nvPr/>
          </p:nvSpPr>
          <p:spPr>
            <a:xfrm>
              <a:off x="3210942" y="1315950"/>
              <a:ext cx="18137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US" altLang="zh-CN" sz="1500" baseline="-250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LTT</a:t>
              </a:r>
              <a:r>
                <a:rPr lang="en-US" altLang="zh-CN" sz="15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= 125 K</a:t>
              </a:r>
              <a:endParaRPr lang="en-US"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97D1FF05-859B-4B60-A609-D4EE02D81CA5}"/>
              </a:ext>
            </a:extLst>
          </p:cNvPr>
          <p:cNvSpPr txBox="1"/>
          <p:nvPr/>
        </p:nvSpPr>
        <p:spPr>
          <a:xfrm>
            <a:off x="108935" y="6215445"/>
            <a:ext cx="78507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3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peak persists beyond the LTT phase – in contrast to the bond-stretching mode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626D7B3-98C8-480E-805A-42EC6762F7D1}"/>
              </a:ext>
            </a:extLst>
          </p:cNvPr>
          <p:cNvSpPr txBox="1"/>
          <p:nvPr/>
        </p:nvSpPr>
        <p:spPr>
          <a:xfrm>
            <a:off x="108935" y="5923057"/>
            <a:ext cx="78507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3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peak is very sharp in momentum – in contrast to the bond-stretching mode 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BDE52F3B-44DC-45F7-B1A3-4B4D9E000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4401" y="4851259"/>
            <a:ext cx="2026478" cy="1152543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DFEE7382-F7A7-48B0-81BE-E376255E1C29}"/>
              </a:ext>
            </a:extLst>
          </p:cNvPr>
          <p:cNvSpPr txBox="1"/>
          <p:nvPr/>
        </p:nvSpPr>
        <p:spPr>
          <a:xfrm>
            <a:off x="10234738" y="4608171"/>
            <a:ext cx="1919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Bond-stretching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B38C564-B6D9-44C7-BF73-91DA46992838}"/>
              </a:ext>
            </a:extLst>
          </p:cNvPr>
          <p:cNvCxnSpPr/>
          <p:nvPr/>
        </p:nvCxnSpPr>
        <p:spPr>
          <a:xfrm>
            <a:off x="10791178" y="4418813"/>
            <a:ext cx="0" cy="136902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513307C-B185-4A5C-ACD4-2674722AF40A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894ADD0D-0B84-4754-A25B-C1A273116A39}"/>
              </a:ext>
            </a:extLst>
          </p:cNvPr>
          <p:cNvSpPr txBox="1"/>
          <p:nvPr/>
        </p:nvSpPr>
        <p:spPr>
          <a:xfrm>
            <a:off x="11157121" y="3628139"/>
            <a:ext cx="132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Stretching mode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85E9F8-C37A-425A-B51E-FC7A72583B85}"/>
              </a:ext>
            </a:extLst>
          </p:cNvPr>
          <p:cNvSpPr txBox="1"/>
          <p:nvPr/>
        </p:nvSpPr>
        <p:spPr>
          <a:xfrm>
            <a:off x="11179730" y="2377675"/>
            <a:ext cx="1065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~20 meV mode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CD73063-B6CA-44F0-9CF1-63A5A31768AE}"/>
              </a:ext>
            </a:extLst>
          </p:cNvPr>
          <p:cNvSpPr txBox="1"/>
          <p:nvPr/>
        </p:nvSpPr>
        <p:spPr>
          <a:xfrm>
            <a:off x="11168663" y="3061046"/>
            <a:ext cx="132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en-US" sz="1200" b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uck</a:t>
            </a:r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  <a:r>
              <a:rPr lang="en-US" sz="1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</a:t>
            </a:r>
          </a:p>
          <a:p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1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</a:t>
            </a:r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7001106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8A8EFFF8-782A-4B70-9FC5-E434DF0C068D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Bose popular factor corrected RIXS intensity 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CD8FA0C-0874-484D-A704-A6332362C10D}"/>
              </a:ext>
            </a:extLst>
          </p:cNvPr>
          <p:cNvGrpSpPr/>
          <p:nvPr/>
        </p:nvGrpSpPr>
        <p:grpSpPr>
          <a:xfrm>
            <a:off x="285159" y="680950"/>
            <a:ext cx="5630343" cy="633048"/>
            <a:chOff x="385753" y="976444"/>
            <a:chExt cx="5902055" cy="66359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595C09F-8FE8-4BC3-8656-5DFE3C05540E}"/>
                </a:ext>
              </a:extLst>
            </p:cNvPr>
            <p:cNvSpPr txBox="1"/>
            <p:nvPr/>
          </p:nvSpPr>
          <p:spPr>
            <a:xfrm>
              <a:off x="5199475" y="1316877"/>
              <a:ext cx="10883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i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endParaRPr lang="en-US" sz="15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CE41F32-72EF-48BF-A6B0-72E726DC4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5753" y="1126647"/>
              <a:ext cx="5502558" cy="0"/>
            </a:xfrm>
            <a:prstGeom prst="straightConnector1">
              <a:avLst/>
            </a:prstGeom>
            <a:ln w="76200">
              <a:gradFill>
                <a:gsLst>
                  <a:gs pos="37000">
                    <a:srgbClr val="DA6976">
                      <a:alpha val="61000"/>
                    </a:srgbClr>
                  </a:gs>
                  <a:gs pos="0">
                    <a:srgbClr val="FF000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9985EE3-70AF-4AE6-AB73-E1988046605B}"/>
                </a:ext>
              </a:extLst>
            </p:cNvPr>
            <p:cNvCxnSpPr>
              <a:cxnSpLocks/>
            </p:cNvCxnSpPr>
            <p:nvPr/>
          </p:nvCxnSpPr>
          <p:spPr>
            <a:xfrm>
              <a:off x="4051728" y="976444"/>
              <a:ext cx="0" cy="36000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A8D29E9-BF59-4D96-8BA5-6D160B79F596}"/>
                </a:ext>
              </a:extLst>
            </p:cNvPr>
            <p:cNvSpPr txBox="1"/>
            <p:nvPr/>
          </p:nvSpPr>
          <p:spPr>
            <a:xfrm>
              <a:off x="3210942" y="1315950"/>
              <a:ext cx="18137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US" altLang="zh-CN" sz="1500" baseline="-250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LTT</a:t>
              </a:r>
              <a:r>
                <a:rPr lang="en-US" altLang="zh-CN" sz="15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= 125 K</a:t>
              </a:r>
              <a:endParaRPr lang="en-US"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8B4B51D-CDEB-463C-A9D1-B79CDBA1F347}"/>
              </a:ext>
            </a:extLst>
          </p:cNvPr>
          <p:cNvSpPr txBox="1"/>
          <p:nvPr/>
        </p:nvSpPr>
        <p:spPr>
          <a:xfrm>
            <a:off x="108935" y="5329628"/>
            <a:ext cx="78507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3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~20 meV mode</a:t>
            </a:r>
            <a:r>
              <a:rPr lang="en-US" sz="13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shows a VERY pronounced intensity peak near </a:t>
            </a:r>
            <a:r>
              <a:rPr lang="en-US" sz="13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</a:t>
            </a:r>
            <a:r>
              <a:rPr lang="en-US" sz="1300" baseline="-250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CDW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96DEE0-A4F3-4DBD-BA04-A3B9D23E0A1F}"/>
              </a:ext>
            </a:extLst>
          </p:cNvPr>
          <p:cNvSpPr txBox="1"/>
          <p:nvPr/>
        </p:nvSpPr>
        <p:spPr>
          <a:xfrm>
            <a:off x="108935" y="5631192"/>
            <a:ext cx="78507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3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~20 meV mode shows </a:t>
            </a:r>
            <a:r>
              <a:rPr lang="en-US" sz="13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</a:t>
            </a:r>
            <a:r>
              <a:rPr lang="en-US" sz="13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obvious softening – </a:t>
            </a:r>
            <a:r>
              <a:rPr lang="en-US" sz="1300" i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e-</a:t>
            </a:r>
            <a:r>
              <a:rPr lang="en-US" sz="1300" i="1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</a:t>
            </a:r>
            <a:r>
              <a:rPr lang="en-US" sz="13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coupling should renormalize the dispersion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47B5AEA-799F-4E60-BEA7-8F7851D89C2A}"/>
              </a:ext>
            </a:extLst>
          </p:cNvPr>
          <p:cNvSpPr txBox="1"/>
          <p:nvPr/>
        </p:nvSpPr>
        <p:spPr>
          <a:xfrm>
            <a:off x="108935" y="4962783"/>
            <a:ext cx="936981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Buckling modes</a:t>
            </a:r>
            <a: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show weak softening and (probably) intensity enhancement near </a:t>
            </a:r>
            <a:r>
              <a:rPr lang="en-US" sz="13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</a:t>
            </a:r>
            <a:r>
              <a:rPr lang="en-US" sz="1300" baseline="-25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CDW</a:t>
            </a:r>
            <a:r>
              <a: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300" baseline="-25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C6EAB92-DA42-4242-8F84-CC30FA579E24}"/>
              </a:ext>
            </a:extLst>
          </p:cNvPr>
          <p:cNvGrpSpPr/>
          <p:nvPr/>
        </p:nvGrpSpPr>
        <p:grpSpPr>
          <a:xfrm>
            <a:off x="-136861" y="1070735"/>
            <a:ext cx="6014481" cy="3845213"/>
            <a:chOff x="-229877" y="996041"/>
            <a:chExt cx="6676388" cy="426838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CEAE365-2CDD-4067-AA84-42AA6BEE9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978"/>
            <a:stretch/>
          </p:blipFill>
          <p:spPr>
            <a:xfrm>
              <a:off x="-229877" y="996041"/>
              <a:ext cx="2475928" cy="4268387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A5B4888-1A3F-4DFC-B7C9-0510DE169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763"/>
            <a:stretch/>
          </p:blipFill>
          <p:spPr>
            <a:xfrm>
              <a:off x="2246051" y="996041"/>
              <a:ext cx="4200460" cy="4268387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8FAABA5-EFD4-4BAA-B3FC-679F3670349A}"/>
              </a:ext>
            </a:extLst>
          </p:cNvPr>
          <p:cNvGrpSpPr/>
          <p:nvPr/>
        </p:nvGrpSpPr>
        <p:grpSpPr>
          <a:xfrm>
            <a:off x="5590805" y="1070735"/>
            <a:ext cx="5916844" cy="3787668"/>
            <a:chOff x="5570031" y="1929926"/>
            <a:chExt cx="7158715" cy="4582652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4E11CEB-9D98-4F33-83CE-37E8461CA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976"/>
            <a:stretch/>
          </p:blipFill>
          <p:spPr>
            <a:xfrm>
              <a:off x="8238477" y="1929926"/>
              <a:ext cx="4490269" cy="4582652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2A289C32-44C6-4F00-8613-E8A4DCBF3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0655"/>
            <a:stretch/>
          </p:blipFill>
          <p:spPr>
            <a:xfrm>
              <a:off x="5570031" y="1929926"/>
              <a:ext cx="2687779" cy="4582652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A8036EB-0C10-4876-8F30-73CF6BD30CF6}"/>
              </a:ext>
            </a:extLst>
          </p:cNvPr>
          <p:cNvGrpSpPr/>
          <p:nvPr/>
        </p:nvGrpSpPr>
        <p:grpSpPr>
          <a:xfrm>
            <a:off x="5970107" y="705740"/>
            <a:ext cx="5630343" cy="633048"/>
            <a:chOff x="385753" y="976444"/>
            <a:chExt cx="5902055" cy="663598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3CADDFA-F69A-4D39-B93E-329DA0B1D2FF}"/>
                </a:ext>
              </a:extLst>
            </p:cNvPr>
            <p:cNvSpPr txBox="1"/>
            <p:nvPr/>
          </p:nvSpPr>
          <p:spPr>
            <a:xfrm>
              <a:off x="5199475" y="1316877"/>
              <a:ext cx="10883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i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endParaRPr lang="en-US" sz="15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A6B39F22-F790-4035-9BCF-989BCE61B939}"/>
                </a:ext>
              </a:extLst>
            </p:cNvPr>
            <p:cNvCxnSpPr>
              <a:cxnSpLocks/>
            </p:cNvCxnSpPr>
            <p:nvPr/>
          </p:nvCxnSpPr>
          <p:spPr>
            <a:xfrm>
              <a:off x="385753" y="1126647"/>
              <a:ext cx="5502558" cy="0"/>
            </a:xfrm>
            <a:prstGeom prst="straightConnector1">
              <a:avLst/>
            </a:prstGeom>
            <a:ln w="76200">
              <a:gradFill>
                <a:gsLst>
                  <a:gs pos="37000">
                    <a:srgbClr val="DA6976">
                      <a:alpha val="61000"/>
                    </a:srgbClr>
                  </a:gs>
                  <a:gs pos="0">
                    <a:srgbClr val="FF000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984FC70-BEAA-45C0-BC5F-BDAA70198317}"/>
                </a:ext>
              </a:extLst>
            </p:cNvPr>
            <p:cNvCxnSpPr>
              <a:cxnSpLocks/>
            </p:cNvCxnSpPr>
            <p:nvPr/>
          </p:nvCxnSpPr>
          <p:spPr>
            <a:xfrm>
              <a:off x="4051728" y="976444"/>
              <a:ext cx="0" cy="36000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7589A57-ED48-4AC3-A8D8-C5C46D4DE88D}"/>
                </a:ext>
              </a:extLst>
            </p:cNvPr>
            <p:cNvSpPr txBox="1"/>
            <p:nvPr/>
          </p:nvSpPr>
          <p:spPr>
            <a:xfrm>
              <a:off x="3210942" y="1315950"/>
              <a:ext cx="18137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US" altLang="zh-CN" sz="1500" baseline="-250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LTT</a:t>
              </a:r>
              <a:r>
                <a:rPr lang="en-US" altLang="zh-CN" sz="15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= 125 K</a:t>
              </a:r>
              <a:endParaRPr lang="en-US"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09F001F5-8BDF-4109-862C-A3B917A69DD1}"/>
              </a:ext>
            </a:extLst>
          </p:cNvPr>
          <p:cNvSpPr txBox="1"/>
          <p:nvPr/>
        </p:nvSpPr>
        <p:spPr>
          <a:xfrm>
            <a:off x="108935" y="6517009"/>
            <a:ext cx="92760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3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Weak coupling expected – spectral weight of the 20 meV mode dominated by heavy elements? Cu, La?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1CE02A2-A697-4864-84ED-50BDBEDD05E1}"/>
              </a:ext>
            </a:extLst>
          </p:cNvPr>
          <p:cNvSpPr txBox="1"/>
          <p:nvPr/>
        </p:nvSpPr>
        <p:spPr>
          <a:xfrm>
            <a:off x="8550032" y="5977193"/>
            <a:ext cx="310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unlikely due to </a:t>
            </a:r>
            <a:r>
              <a:rPr lang="en-US" sz="1600" i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e-</a:t>
            </a:r>
            <a:r>
              <a:rPr lang="en-US" sz="1600" i="1" err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</a:t>
            </a:r>
            <a:r>
              <a:rPr lang="en-US" sz="160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coupling ...</a:t>
            </a:r>
          </a:p>
        </p:txBody>
      </p:sp>
      <p:sp>
        <p:nvSpPr>
          <p:cNvPr id="34" name="右大括号 33">
            <a:extLst>
              <a:ext uri="{FF2B5EF4-FFF2-40B4-BE49-F238E27FC236}">
                <a16:creationId xmlns:a16="http://schemas.microsoft.com/office/drawing/2014/main" id="{9CEF971E-EF58-458D-9442-0E03ADB0B08E}"/>
              </a:ext>
            </a:extLst>
          </p:cNvPr>
          <p:cNvSpPr/>
          <p:nvPr/>
        </p:nvSpPr>
        <p:spPr>
          <a:xfrm>
            <a:off x="8351498" y="5465610"/>
            <a:ext cx="239649" cy="1343787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7D1FF05-859B-4B60-A609-D4EE02D81CA5}"/>
              </a:ext>
            </a:extLst>
          </p:cNvPr>
          <p:cNvSpPr txBox="1"/>
          <p:nvPr/>
        </p:nvSpPr>
        <p:spPr>
          <a:xfrm>
            <a:off x="108935" y="6215445"/>
            <a:ext cx="78507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3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peak persists beyond the LTT phase – in contrast to the bond-stretching mode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626D7B3-98C8-480E-805A-42EC6762F7D1}"/>
              </a:ext>
            </a:extLst>
          </p:cNvPr>
          <p:cNvSpPr txBox="1"/>
          <p:nvPr/>
        </p:nvSpPr>
        <p:spPr>
          <a:xfrm>
            <a:off x="108935" y="5923057"/>
            <a:ext cx="78507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3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peak is very sharp in momentum – in contrast to the bond-stretching mode 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BDE52F3B-44DC-45F7-B1A3-4B4D9E000D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068096" y="3400851"/>
            <a:ext cx="2026478" cy="1152543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DFEE7382-F7A7-48B0-81BE-E376255E1C29}"/>
              </a:ext>
            </a:extLst>
          </p:cNvPr>
          <p:cNvSpPr txBox="1"/>
          <p:nvPr/>
        </p:nvSpPr>
        <p:spPr>
          <a:xfrm>
            <a:off x="10234738" y="4608171"/>
            <a:ext cx="1919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Bond-stretching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B38C564-B6D9-44C7-BF73-91DA46992838}"/>
              </a:ext>
            </a:extLst>
          </p:cNvPr>
          <p:cNvCxnSpPr/>
          <p:nvPr/>
        </p:nvCxnSpPr>
        <p:spPr>
          <a:xfrm>
            <a:off x="10791178" y="4418813"/>
            <a:ext cx="0" cy="136902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513307C-B185-4A5C-ACD4-2674722AF40A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894ADD0D-0B84-4754-A25B-C1A273116A39}"/>
              </a:ext>
            </a:extLst>
          </p:cNvPr>
          <p:cNvSpPr txBox="1"/>
          <p:nvPr/>
        </p:nvSpPr>
        <p:spPr>
          <a:xfrm>
            <a:off x="11157121" y="3628139"/>
            <a:ext cx="132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Stretching mode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885E9F8-C37A-425A-B51E-FC7A72583B85}"/>
              </a:ext>
            </a:extLst>
          </p:cNvPr>
          <p:cNvSpPr txBox="1"/>
          <p:nvPr/>
        </p:nvSpPr>
        <p:spPr>
          <a:xfrm>
            <a:off x="11179730" y="2377675"/>
            <a:ext cx="1065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~20 meV mode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CD73063-B6CA-44F0-9CF1-63A5A31768AE}"/>
              </a:ext>
            </a:extLst>
          </p:cNvPr>
          <p:cNvSpPr txBox="1"/>
          <p:nvPr/>
        </p:nvSpPr>
        <p:spPr>
          <a:xfrm>
            <a:off x="11168663" y="3061046"/>
            <a:ext cx="132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en-US" sz="1200" b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uck</a:t>
            </a:r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  <a:r>
              <a:rPr lang="en-US" sz="1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</a:t>
            </a:r>
          </a:p>
          <a:p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1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</a:t>
            </a:r>
            <a:r>
              <a:rPr lang="en-US" sz="1200" b="1">
                <a:solidFill>
                  <a:srgbClr val="11B3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6442481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4CE246C-8201-44D2-81A5-AC2FCEDD4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6" y="1168228"/>
            <a:ext cx="6913966" cy="34592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68088B8-3F2F-41D8-8F09-E40E9781C615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Mechanisms for RIXS phonon enhancement: </a:t>
            </a:r>
            <a:r>
              <a:rPr lang="en-US" sz="2000" b="1" i="0">
                <a:effectLst/>
                <a:latin typeface="Open Sans" panose="020B0606030504020204" pitchFamily="34" charset="0"/>
              </a:rPr>
              <a:t>coupling to charge excitations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AE73F3F-DD38-4E6D-9C0C-81DD0659CA86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B937D20-653A-4115-AEC0-31F607E7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122" y="1461997"/>
            <a:ext cx="3682798" cy="18812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BD6EB7D-5CE0-452D-9470-6B4ABA62F7D4}"/>
              </a:ext>
            </a:extLst>
          </p:cNvPr>
          <p:cNvSpPr txBox="1"/>
          <p:nvPr/>
        </p:nvSpPr>
        <p:spPr>
          <a:xfrm>
            <a:off x="7458982" y="919952"/>
            <a:ext cx="4329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Fano interference with charge continuum?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ED1AF94-3CB6-427A-B820-42FC11C94273}"/>
              </a:ext>
            </a:extLst>
          </p:cNvPr>
          <p:cNvGrpSpPr/>
          <p:nvPr/>
        </p:nvGrpSpPr>
        <p:grpSpPr>
          <a:xfrm>
            <a:off x="497150" y="756908"/>
            <a:ext cx="6729274" cy="650080"/>
            <a:chOff x="-586925" y="975910"/>
            <a:chExt cx="6874733" cy="66413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D16A379-72BF-4B4F-9843-C413DD5A4648}"/>
                </a:ext>
              </a:extLst>
            </p:cNvPr>
            <p:cNvSpPr txBox="1"/>
            <p:nvPr/>
          </p:nvSpPr>
          <p:spPr>
            <a:xfrm>
              <a:off x="5199475" y="1316877"/>
              <a:ext cx="10883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i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endParaRPr lang="en-US" sz="15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F8476C7E-2D35-4875-A537-3F5B3991DEFB}"/>
                </a:ext>
              </a:extLst>
            </p:cNvPr>
            <p:cNvCxnSpPr>
              <a:cxnSpLocks/>
            </p:cNvCxnSpPr>
            <p:nvPr/>
          </p:nvCxnSpPr>
          <p:spPr>
            <a:xfrm>
              <a:off x="-586925" y="1126647"/>
              <a:ext cx="6475237" cy="0"/>
            </a:xfrm>
            <a:prstGeom prst="straightConnector1">
              <a:avLst/>
            </a:prstGeom>
            <a:ln w="76200">
              <a:gradFill>
                <a:gsLst>
                  <a:gs pos="37000">
                    <a:srgbClr val="DA6976">
                      <a:alpha val="61000"/>
                    </a:srgbClr>
                  </a:gs>
                  <a:gs pos="0">
                    <a:srgbClr val="FF000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431A244-AAB3-4FAC-8673-F65176D2995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783" y="975910"/>
              <a:ext cx="0" cy="36000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502B997-EC31-41F7-8AB7-7C02C4484F98}"/>
                </a:ext>
              </a:extLst>
            </p:cNvPr>
            <p:cNvSpPr txBox="1"/>
            <p:nvPr/>
          </p:nvSpPr>
          <p:spPr>
            <a:xfrm>
              <a:off x="3314997" y="1315414"/>
              <a:ext cx="1813723" cy="298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US" altLang="zh-CN" sz="1300" baseline="-250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LTT</a:t>
              </a:r>
              <a:r>
                <a:rPr lang="en-US" altLang="zh-CN" sz="13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= 125 K</a:t>
              </a:r>
              <a:endPara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6D9F3A04-24DA-478D-A77C-7B348960F5AD}"/>
              </a:ext>
            </a:extLst>
          </p:cNvPr>
          <p:cNvSpPr txBox="1"/>
          <p:nvPr/>
        </p:nvSpPr>
        <p:spPr>
          <a:xfrm>
            <a:off x="6671181" y="3274558"/>
            <a:ext cx="132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Stretching mode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BF3689E-7C58-412A-B504-70496A96DAA5}"/>
              </a:ext>
            </a:extLst>
          </p:cNvPr>
          <p:cNvSpPr txBox="1"/>
          <p:nvPr/>
        </p:nvSpPr>
        <p:spPr>
          <a:xfrm>
            <a:off x="6693771" y="2609402"/>
            <a:ext cx="1065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~20 meV mode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5B9CE67-560F-47A1-98A4-81D92855A034}"/>
              </a:ext>
            </a:extLst>
          </p:cNvPr>
          <p:cNvSpPr txBox="1"/>
          <p:nvPr/>
        </p:nvSpPr>
        <p:spPr>
          <a:xfrm>
            <a:off x="9356324" y="3429000"/>
            <a:ext cx="251057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Lee</a:t>
            </a:r>
            <a:r>
              <a:rPr lang="fr-FR" sz="13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al.</a:t>
            </a:r>
            <a:r>
              <a:rPr lang="fr-FR" sz="130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Nat. Phys.  (2020)</a:t>
            </a:r>
          </a:p>
        </p:txBody>
      </p:sp>
    </p:spTree>
    <p:extLst>
      <p:ext uri="{BB962C8B-B14F-4D97-AF65-F5344CB8AC3E}">
        <p14:creationId xmlns:p14="http://schemas.microsoft.com/office/powerpoint/2010/main" val="18251278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4CE246C-8201-44D2-81A5-AC2FCEDD4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6" y="1168228"/>
            <a:ext cx="6913966" cy="34592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68088B8-3F2F-41D8-8F09-E40E9781C615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Mechanisms for RIXS phonon enhancement: </a:t>
            </a:r>
            <a:r>
              <a:rPr lang="en-US" sz="2000" b="1" i="0">
                <a:effectLst/>
                <a:latin typeface="Open Sans" panose="020B0606030504020204" pitchFamily="34" charset="0"/>
              </a:rPr>
              <a:t>coupling to charge excitations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AE73F3F-DD38-4E6D-9C0C-81DD0659CA86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B937D20-653A-4115-AEC0-31F607E7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122" y="1461997"/>
            <a:ext cx="3682798" cy="18812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BD6EB7D-5CE0-452D-9470-6B4ABA62F7D4}"/>
              </a:ext>
            </a:extLst>
          </p:cNvPr>
          <p:cNvSpPr txBox="1"/>
          <p:nvPr/>
        </p:nvSpPr>
        <p:spPr>
          <a:xfrm>
            <a:off x="7458982" y="919952"/>
            <a:ext cx="4329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Fano interference with charge continuum?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ED1AF94-3CB6-427A-B820-42FC11C94273}"/>
              </a:ext>
            </a:extLst>
          </p:cNvPr>
          <p:cNvGrpSpPr/>
          <p:nvPr/>
        </p:nvGrpSpPr>
        <p:grpSpPr>
          <a:xfrm>
            <a:off x="497150" y="756908"/>
            <a:ext cx="6729274" cy="650080"/>
            <a:chOff x="-586925" y="975910"/>
            <a:chExt cx="6874733" cy="66413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D16A379-72BF-4B4F-9843-C413DD5A4648}"/>
                </a:ext>
              </a:extLst>
            </p:cNvPr>
            <p:cNvSpPr txBox="1"/>
            <p:nvPr/>
          </p:nvSpPr>
          <p:spPr>
            <a:xfrm>
              <a:off x="5199475" y="1316877"/>
              <a:ext cx="10883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i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endParaRPr lang="en-US" sz="15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F8476C7E-2D35-4875-A537-3F5B3991DEFB}"/>
                </a:ext>
              </a:extLst>
            </p:cNvPr>
            <p:cNvCxnSpPr>
              <a:cxnSpLocks/>
            </p:cNvCxnSpPr>
            <p:nvPr/>
          </p:nvCxnSpPr>
          <p:spPr>
            <a:xfrm>
              <a:off x="-586925" y="1126647"/>
              <a:ext cx="6475237" cy="0"/>
            </a:xfrm>
            <a:prstGeom prst="straightConnector1">
              <a:avLst/>
            </a:prstGeom>
            <a:ln w="76200">
              <a:gradFill>
                <a:gsLst>
                  <a:gs pos="37000">
                    <a:srgbClr val="DA6976">
                      <a:alpha val="61000"/>
                    </a:srgbClr>
                  </a:gs>
                  <a:gs pos="0">
                    <a:srgbClr val="FF000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431A244-AAB3-4FAC-8673-F65176D2995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783" y="975910"/>
              <a:ext cx="0" cy="36000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502B997-EC31-41F7-8AB7-7C02C4484F98}"/>
                </a:ext>
              </a:extLst>
            </p:cNvPr>
            <p:cNvSpPr txBox="1"/>
            <p:nvPr/>
          </p:nvSpPr>
          <p:spPr>
            <a:xfrm>
              <a:off x="3314997" y="1315414"/>
              <a:ext cx="1813723" cy="298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US" altLang="zh-CN" sz="1300" baseline="-250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LTT</a:t>
              </a:r>
              <a:r>
                <a:rPr lang="en-US" altLang="zh-CN" sz="13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= 125 K</a:t>
              </a:r>
              <a:endPara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5EA476BF-E0B6-4AD0-8FA6-BD3F4CE1C474}"/>
              </a:ext>
            </a:extLst>
          </p:cNvPr>
          <p:cNvSpPr txBox="1"/>
          <p:nvPr/>
        </p:nvSpPr>
        <p:spPr>
          <a:xfrm>
            <a:off x="7537142" y="4006555"/>
            <a:ext cx="4329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Phonon dispersion is not renormalized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8AD7AF1-2D00-47AE-A772-634886819726}"/>
              </a:ext>
            </a:extLst>
          </p:cNvPr>
          <p:cNvSpPr txBox="1"/>
          <p:nvPr/>
        </p:nvSpPr>
        <p:spPr>
          <a:xfrm>
            <a:off x="6671181" y="3274558"/>
            <a:ext cx="132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Stretching mode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11BF74A-9FB0-4F4D-8781-7AD8677C6803}"/>
              </a:ext>
            </a:extLst>
          </p:cNvPr>
          <p:cNvSpPr txBox="1"/>
          <p:nvPr/>
        </p:nvSpPr>
        <p:spPr>
          <a:xfrm>
            <a:off x="6693771" y="2609402"/>
            <a:ext cx="1065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~20 meV mode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96EEB07-1DE6-4F1C-BC59-67EF4C669DB4}"/>
              </a:ext>
            </a:extLst>
          </p:cNvPr>
          <p:cNvSpPr txBox="1"/>
          <p:nvPr/>
        </p:nvSpPr>
        <p:spPr>
          <a:xfrm>
            <a:off x="7537142" y="4481731"/>
            <a:ext cx="43297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Charge order in Eu-LSCO is more static</a:t>
            </a:r>
          </a:p>
          <a:p>
            <a:r>
              <a:rPr lang="en-US" sz="150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Phonon couples to charge goldstone mode? 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57A002F-04FD-42F9-8C4D-02E911BC3599}"/>
              </a:ext>
            </a:extLst>
          </p:cNvPr>
          <p:cNvSpPr txBox="1"/>
          <p:nvPr/>
        </p:nvSpPr>
        <p:spPr>
          <a:xfrm>
            <a:off x="7537142" y="5155814"/>
            <a:ext cx="4580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particularly this low-energy mode?</a:t>
            </a:r>
          </a:p>
          <a:p>
            <a:r>
              <a:rPr lang="en-US" altLang="zh-CN" sz="140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Charge excitations decay quickly into a continuum?</a:t>
            </a:r>
            <a:endParaRPr lang="en-US" sz="140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3B6DC42-3547-4555-97DE-D7F63D3342B6}"/>
              </a:ext>
            </a:extLst>
          </p:cNvPr>
          <p:cNvSpPr txBox="1"/>
          <p:nvPr/>
        </p:nvSpPr>
        <p:spPr>
          <a:xfrm>
            <a:off x="9356324" y="3429000"/>
            <a:ext cx="251057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Lee</a:t>
            </a:r>
            <a:r>
              <a:rPr lang="fr-FR" sz="13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al.</a:t>
            </a:r>
            <a:r>
              <a:rPr lang="fr-FR" sz="130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Nat. Phys.  (2020)</a:t>
            </a:r>
          </a:p>
        </p:txBody>
      </p:sp>
    </p:spTree>
    <p:extLst>
      <p:ext uri="{BB962C8B-B14F-4D97-AF65-F5344CB8AC3E}">
        <p14:creationId xmlns:p14="http://schemas.microsoft.com/office/powerpoint/2010/main" val="1078862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BFEE9CA-27F4-45AF-B68E-08F7D8CDCEE4}"/>
              </a:ext>
            </a:extLst>
          </p:cNvPr>
          <p:cNvSpPr txBox="1"/>
          <p:nvPr/>
        </p:nvSpPr>
        <p:spPr>
          <a:xfrm>
            <a:off x="0" y="0"/>
            <a:ext cx="5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Fast h-scan (50 um slit)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#[206342:206392] </a:t>
            </a:r>
          </a:p>
        </p:txBody>
      </p:sp>
      <p:pic>
        <p:nvPicPr>
          <p:cNvPr id="4" name="图片 3" descr="电脑屏幕截图&#10;&#10;描述已自动生成">
            <a:extLst>
              <a:ext uri="{FF2B5EF4-FFF2-40B4-BE49-F238E27FC236}">
                <a16:creationId xmlns:a16="http://schemas.microsoft.com/office/drawing/2014/main" id="{2B563288-C66E-442C-94B7-2CD44DA91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000"/>
            <a:ext cx="11298462" cy="612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7EC2B1F-5C07-44B7-A854-7DC4B409759E}"/>
              </a:ext>
            </a:extLst>
          </p:cNvPr>
          <p:cNvSpPr txBox="1"/>
          <p:nvPr/>
        </p:nvSpPr>
        <p:spPr>
          <a:xfrm>
            <a:off x="5539666" y="46166"/>
            <a:ext cx="5539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Same setting for fast phi-scan (50 um slit)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#[206393:206413,206416,206417]</a:t>
            </a:r>
          </a:p>
        </p:txBody>
      </p:sp>
    </p:spTree>
    <p:extLst>
      <p:ext uri="{BB962C8B-B14F-4D97-AF65-F5344CB8AC3E}">
        <p14:creationId xmlns:p14="http://schemas.microsoft.com/office/powerpoint/2010/main" val="16098014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4CE246C-8201-44D2-81A5-AC2FCEDD4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6" y="1168228"/>
            <a:ext cx="6913966" cy="345927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9453C85-7C45-4260-A191-6421416165E6}"/>
              </a:ext>
            </a:extLst>
          </p:cNvPr>
          <p:cNvSpPr txBox="1"/>
          <p:nvPr/>
        </p:nvSpPr>
        <p:spPr>
          <a:xfrm>
            <a:off x="3061226" y="5808704"/>
            <a:ext cx="7285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enhanced mode is also seen in LSCO without LTT structure</a:t>
            </a:r>
          </a:p>
          <a:p>
            <a:r>
              <a:rPr lang="en-US" altLang="zh-CN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—charge fluctuations are generic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8088B8-3F2F-41D8-8F09-E40E9781C615}"/>
              </a:ext>
            </a:extLst>
          </p:cNvPr>
          <p:cNvSpPr txBox="1"/>
          <p:nvPr/>
        </p:nvSpPr>
        <p:spPr>
          <a:xfrm>
            <a:off x="1418577" y="160756"/>
            <a:ext cx="9354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>
                <a:effectLst/>
                <a:latin typeface="Open Sans" panose="020B0606030504020204" pitchFamily="34" charset="0"/>
              </a:rPr>
              <a:t>Mechanisms for RIXS phonon enhancement: </a:t>
            </a:r>
            <a:r>
              <a:rPr lang="en-US" sz="2000" b="1" i="0">
                <a:effectLst/>
                <a:latin typeface="Open Sans" panose="020B0606030504020204" pitchFamily="34" charset="0"/>
              </a:rPr>
              <a:t>coupling to charge excitations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AE73F3F-DD38-4E6D-9C0C-81DD0659CA86}"/>
              </a:ext>
            </a:extLst>
          </p:cNvPr>
          <p:cNvCxnSpPr/>
          <p:nvPr/>
        </p:nvCxnSpPr>
        <p:spPr>
          <a:xfrm>
            <a:off x="0" y="68095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B937D20-653A-4115-AEC0-31F607E7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122" y="1461997"/>
            <a:ext cx="3682798" cy="18812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BD6EB7D-5CE0-452D-9470-6B4ABA62F7D4}"/>
              </a:ext>
            </a:extLst>
          </p:cNvPr>
          <p:cNvSpPr txBox="1"/>
          <p:nvPr/>
        </p:nvSpPr>
        <p:spPr>
          <a:xfrm>
            <a:off x="7458982" y="919952"/>
            <a:ext cx="4329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Fano interference with charge continuum?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9FF6E3-42DA-47C6-B21A-E321E89330BD}"/>
              </a:ext>
            </a:extLst>
          </p:cNvPr>
          <p:cNvSpPr txBox="1"/>
          <p:nvPr/>
        </p:nvSpPr>
        <p:spPr>
          <a:xfrm>
            <a:off x="9356324" y="3429000"/>
            <a:ext cx="251057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Lee</a:t>
            </a:r>
            <a:r>
              <a:rPr lang="fr-FR" sz="13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al.</a:t>
            </a:r>
            <a:r>
              <a:rPr lang="fr-FR" sz="130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Nat. Phys.  (2020)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ED1AF94-3CB6-427A-B820-42FC11C94273}"/>
              </a:ext>
            </a:extLst>
          </p:cNvPr>
          <p:cNvGrpSpPr/>
          <p:nvPr/>
        </p:nvGrpSpPr>
        <p:grpSpPr>
          <a:xfrm>
            <a:off x="497150" y="756908"/>
            <a:ext cx="6729274" cy="650080"/>
            <a:chOff x="-586925" y="975910"/>
            <a:chExt cx="6874733" cy="66413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D16A379-72BF-4B4F-9843-C413DD5A4648}"/>
                </a:ext>
              </a:extLst>
            </p:cNvPr>
            <p:cNvSpPr txBox="1"/>
            <p:nvPr/>
          </p:nvSpPr>
          <p:spPr>
            <a:xfrm>
              <a:off x="5199475" y="1316877"/>
              <a:ext cx="10883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i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endParaRPr lang="en-US" sz="15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F8476C7E-2D35-4875-A537-3F5B3991DEFB}"/>
                </a:ext>
              </a:extLst>
            </p:cNvPr>
            <p:cNvCxnSpPr>
              <a:cxnSpLocks/>
            </p:cNvCxnSpPr>
            <p:nvPr/>
          </p:nvCxnSpPr>
          <p:spPr>
            <a:xfrm>
              <a:off x="-586925" y="1126647"/>
              <a:ext cx="6475237" cy="0"/>
            </a:xfrm>
            <a:prstGeom prst="straightConnector1">
              <a:avLst/>
            </a:prstGeom>
            <a:ln w="76200">
              <a:gradFill>
                <a:gsLst>
                  <a:gs pos="37000">
                    <a:srgbClr val="DA6976">
                      <a:alpha val="61000"/>
                    </a:srgbClr>
                  </a:gs>
                  <a:gs pos="0">
                    <a:srgbClr val="FF0000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431A244-AAB3-4FAC-8673-F65176D29959}"/>
                </a:ext>
              </a:extLst>
            </p:cNvPr>
            <p:cNvCxnSpPr>
              <a:cxnSpLocks/>
            </p:cNvCxnSpPr>
            <p:nvPr/>
          </p:nvCxnSpPr>
          <p:spPr>
            <a:xfrm>
              <a:off x="4155783" y="975910"/>
              <a:ext cx="0" cy="36000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502B997-EC31-41F7-8AB7-7C02C4484F98}"/>
                </a:ext>
              </a:extLst>
            </p:cNvPr>
            <p:cNvSpPr txBox="1"/>
            <p:nvPr/>
          </p:nvSpPr>
          <p:spPr>
            <a:xfrm>
              <a:off x="3314997" y="1315414"/>
              <a:ext cx="1813723" cy="298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US" altLang="zh-CN" sz="1300" baseline="-250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LTT</a:t>
              </a:r>
              <a:r>
                <a:rPr lang="en-US" altLang="zh-CN" sz="13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= 125 K</a:t>
              </a:r>
              <a:endParaRPr lang="en-US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2FDB1DFB-0DBC-4F67-978C-BFE12D818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47" y="4705066"/>
            <a:ext cx="2329320" cy="205746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7CA3ABE-3193-4363-AAF5-8425FDB1D93E}"/>
              </a:ext>
            </a:extLst>
          </p:cNvPr>
          <p:cNvSpPr txBox="1"/>
          <p:nvPr/>
        </p:nvSpPr>
        <p:spPr>
          <a:xfrm>
            <a:off x="3061226" y="6455867"/>
            <a:ext cx="394325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Huang</a:t>
            </a:r>
            <a:r>
              <a:rPr lang="fr-FR" sz="13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al.</a:t>
            </a:r>
            <a:r>
              <a:rPr lang="fr-FR" sz="130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PRX 11, 041038 (2021)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32FBB4-EE0E-4136-9214-B91B5FBB6D63}"/>
              </a:ext>
            </a:extLst>
          </p:cNvPr>
          <p:cNvSpPr txBox="1"/>
          <p:nvPr/>
        </p:nvSpPr>
        <p:spPr>
          <a:xfrm>
            <a:off x="7537142" y="4006555"/>
            <a:ext cx="4329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Phonon dispersion is not renormalized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372CA73-5CEE-4761-9E38-DD8A374D3EF0}"/>
              </a:ext>
            </a:extLst>
          </p:cNvPr>
          <p:cNvSpPr txBox="1"/>
          <p:nvPr/>
        </p:nvSpPr>
        <p:spPr>
          <a:xfrm>
            <a:off x="6671181" y="3274558"/>
            <a:ext cx="132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Stretching mode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515F550-1B24-4363-BC47-B18DF3355AE9}"/>
              </a:ext>
            </a:extLst>
          </p:cNvPr>
          <p:cNvSpPr txBox="1"/>
          <p:nvPr/>
        </p:nvSpPr>
        <p:spPr>
          <a:xfrm>
            <a:off x="6693771" y="2609402"/>
            <a:ext cx="1065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~20 meV mode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E5DCAE5-B923-4D26-A984-4CF59C18EF36}"/>
              </a:ext>
            </a:extLst>
          </p:cNvPr>
          <p:cNvSpPr txBox="1"/>
          <p:nvPr/>
        </p:nvSpPr>
        <p:spPr>
          <a:xfrm>
            <a:off x="7537142" y="4481731"/>
            <a:ext cx="43297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Charge order in Eu-LSCO is more static</a:t>
            </a:r>
          </a:p>
          <a:p>
            <a:r>
              <a:rPr lang="en-US" sz="150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Phonon couples to charge goldstone mode? 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2EA988-80FB-4193-AF78-0076AC53C9B3}"/>
              </a:ext>
            </a:extLst>
          </p:cNvPr>
          <p:cNvSpPr txBox="1"/>
          <p:nvPr/>
        </p:nvSpPr>
        <p:spPr>
          <a:xfrm>
            <a:off x="7537142" y="5155814"/>
            <a:ext cx="4580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particularly this low-energy mode?</a:t>
            </a:r>
          </a:p>
          <a:p>
            <a:r>
              <a:rPr lang="en-US" altLang="zh-CN" sz="140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Charge excitations decay quickly into a continuum?</a:t>
            </a:r>
            <a:endParaRPr lang="en-US" sz="140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788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9143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9277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8508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75908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9B096F-FFC0-46F8-B056-973F20515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548640"/>
            <a:ext cx="11513820" cy="57607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218373-B513-4263-A9ED-889C62B48B37}"/>
              </a:ext>
            </a:extLst>
          </p:cNvPr>
          <p:cNvSpPr txBox="1"/>
          <p:nvPr/>
        </p:nvSpPr>
        <p:spPr>
          <a:xfrm>
            <a:off x="3836709" y="263951"/>
            <a:ext cx="489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Fit3, 5Voigt (width fixed to res)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C15D91-7985-494F-BB85-DADDC849522F}"/>
              </a:ext>
            </a:extLst>
          </p:cNvPr>
          <p:cNvSpPr txBox="1"/>
          <p:nvPr/>
        </p:nvSpPr>
        <p:spPr>
          <a:xfrm>
            <a:off x="3836709" y="548640"/>
            <a:ext cx="489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Bose factor corrected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47E274-FBCA-4E72-9912-E45FAAD0C8ED}"/>
              </a:ext>
            </a:extLst>
          </p:cNvPr>
          <p:cNvSpPr txBox="1"/>
          <p:nvPr/>
        </p:nvSpPr>
        <p:spPr>
          <a:xfrm>
            <a:off x="186022" y="148530"/>
            <a:ext cx="156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Dump this</a:t>
            </a:r>
          </a:p>
        </p:txBody>
      </p:sp>
    </p:spTree>
    <p:extLst>
      <p:ext uri="{BB962C8B-B14F-4D97-AF65-F5344CB8AC3E}">
        <p14:creationId xmlns:p14="http://schemas.microsoft.com/office/powerpoint/2010/main" val="2318085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991E4C-95C2-4994-911F-341CA07F8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548640"/>
            <a:ext cx="11513820" cy="57607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AFC498-0552-413D-990A-C421E44F5196}"/>
              </a:ext>
            </a:extLst>
          </p:cNvPr>
          <p:cNvSpPr txBox="1"/>
          <p:nvPr/>
        </p:nvSpPr>
        <p:spPr>
          <a:xfrm>
            <a:off x="3836709" y="263951"/>
            <a:ext cx="489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Fit2, 5Voigt (width fixed to res)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AC8BE3-9154-4D6E-BD5C-40B86B0BDA27}"/>
              </a:ext>
            </a:extLst>
          </p:cNvPr>
          <p:cNvSpPr txBox="1"/>
          <p:nvPr/>
        </p:nvSpPr>
        <p:spPr>
          <a:xfrm>
            <a:off x="3836709" y="548640"/>
            <a:ext cx="489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Bose factor corrected (use Voigt peak energy)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155D6A-F3DE-495A-AE74-7AA9B641CB1B}"/>
              </a:ext>
            </a:extLst>
          </p:cNvPr>
          <p:cNvSpPr txBox="1"/>
          <p:nvPr/>
        </p:nvSpPr>
        <p:spPr>
          <a:xfrm>
            <a:off x="186022" y="148530"/>
            <a:ext cx="156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Dump this</a:t>
            </a:r>
          </a:p>
        </p:txBody>
      </p:sp>
    </p:spTree>
    <p:extLst>
      <p:ext uri="{BB962C8B-B14F-4D97-AF65-F5344CB8AC3E}">
        <p14:creationId xmlns:p14="http://schemas.microsoft.com/office/powerpoint/2010/main" val="2774089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脑屏幕截图&#10;&#10;描述已自动生成">
            <a:extLst>
              <a:ext uri="{FF2B5EF4-FFF2-40B4-BE49-F238E27FC236}">
                <a16:creationId xmlns:a16="http://schemas.microsoft.com/office/drawing/2014/main" id="{A9BD449D-820D-4D1E-8137-D33B64C04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000"/>
            <a:ext cx="11298462" cy="61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E892DF-2BA7-4DF2-82A9-6E2EDBBC3304}"/>
              </a:ext>
            </a:extLst>
          </p:cNvPr>
          <p:cNvSpPr txBox="1"/>
          <p:nvPr/>
        </p:nvSpPr>
        <p:spPr>
          <a:xfrm>
            <a:off x="0" y="0"/>
            <a:ext cx="5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High-res Q-scan (20 um slit)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206426 until 206554</a:t>
            </a:r>
          </a:p>
        </p:txBody>
      </p:sp>
    </p:spTree>
    <p:extLst>
      <p:ext uri="{BB962C8B-B14F-4D97-AF65-F5344CB8AC3E}">
        <p14:creationId xmlns:p14="http://schemas.microsoft.com/office/powerpoint/2010/main" val="1581941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86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Office 主题​​</vt:lpstr>
      <vt:lpstr>O K-edge phonon in Eu-LSCO-p125</vt:lpstr>
      <vt:lpstr>Software info.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probe of EPC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K-edge phonon in Eu-LSCO-p125</dc:title>
  <dc:creator>Wang Qisi</dc:creator>
  <cp:revision>1</cp:revision>
  <dcterms:created xsi:type="dcterms:W3CDTF">2021-10-18T09:44:46Z</dcterms:created>
  <dcterms:modified xsi:type="dcterms:W3CDTF">2022-09-06T13:54:00Z</dcterms:modified>
</cp:coreProperties>
</file>